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</p:sldIdLst>
  <p:sldSz cy="5143500" cx="9144000"/>
  <p:notesSz cx="6858000" cy="9144000"/>
  <p:embeddedFontLst>
    <p:embeddedFont>
      <p:font typeface="Anton"/>
      <p:regular r:id="rId94"/>
    </p:embeddedFont>
    <p:embeddedFont>
      <p:font typeface="Roboto"/>
      <p:regular r:id="rId95"/>
      <p:bold r:id="rId96"/>
      <p:italic r:id="rId97"/>
      <p:boldItalic r:id="rId98"/>
    </p:embeddedFont>
    <p:embeddedFont>
      <p:font typeface="Lato"/>
      <p:regular r:id="rId99"/>
      <p:bold r:id="rId100"/>
      <p:italic r:id="rId101"/>
      <p:boldItalic r:id="rId102"/>
    </p:embeddedFont>
    <p:embeddedFont>
      <p:font typeface="Lato Light"/>
      <p:regular r:id="rId103"/>
      <p:bold r:id="rId104"/>
      <p:italic r:id="rId105"/>
      <p:boldItalic r:id="rId106"/>
    </p:embeddedFont>
    <p:embeddedFont>
      <p:font typeface="Didact Gothic"/>
      <p:regular r:id="rId107"/>
    </p:embeddedFont>
    <p:embeddedFont>
      <p:font typeface="Helvetica Neue"/>
      <p:regular r:id="rId108"/>
      <p:bold r:id="rId109"/>
      <p:italic r:id="rId110"/>
      <p:boldItalic r:id="rId111"/>
    </p:embeddedFont>
    <p:embeddedFont>
      <p:font typeface="Helvetica Neue Light"/>
      <p:regular r:id="rId112"/>
      <p:bold r:id="rId113"/>
      <p:italic r:id="rId114"/>
      <p:boldItalic r:id="rId1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D7A8404-8CB4-4F93-B7E9-BD93D71218A2}">
  <a:tblStyle styleId="{2D7A8404-8CB4-4F93-B7E9-BD93D71218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D7ADB9C-A5E3-4A0D-A17A-C779468740E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331200F-1829-4591-923E-1FEFEF82CDBD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DidactGothic-regular.fntdata"/><Relationship Id="rId106" Type="http://schemas.openxmlformats.org/officeDocument/2006/relationships/font" Target="fonts/LatoLight-boldItalic.fntdata"/><Relationship Id="rId105" Type="http://schemas.openxmlformats.org/officeDocument/2006/relationships/font" Target="fonts/LatoLight-italic.fntdata"/><Relationship Id="rId104" Type="http://schemas.openxmlformats.org/officeDocument/2006/relationships/font" Target="fonts/LatoLight-bold.fntdata"/><Relationship Id="rId109" Type="http://schemas.openxmlformats.org/officeDocument/2006/relationships/font" Target="fonts/HelveticaNeue-bold.fntdata"/><Relationship Id="rId108" Type="http://schemas.openxmlformats.org/officeDocument/2006/relationships/font" Target="fonts/HelveticaNeue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LatoLight-regular.fntdata"/><Relationship Id="rId102" Type="http://schemas.openxmlformats.org/officeDocument/2006/relationships/font" Target="fonts/Lato-boldItalic.fntdata"/><Relationship Id="rId101" Type="http://schemas.openxmlformats.org/officeDocument/2006/relationships/font" Target="fonts/Lato-italic.fntdata"/><Relationship Id="rId100" Type="http://schemas.openxmlformats.org/officeDocument/2006/relationships/font" Target="fonts/Lato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-regular.fntdata"/><Relationship Id="rId94" Type="http://schemas.openxmlformats.org/officeDocument/2006/relationships/font" Target="fonts/Anton-regular.fntdata"/><Relationship Id="rId97" Type="http://schemas.openxmlformats.org/officeDocument/2006/relationships/font" Target="fonts/Roboto-italic.fntdata"/><Relationship Id="rId96" Type="http://schemas.openxmlformats.org/officeDocument/2006/relationships/font" Target="fonts/Roboto-bold.fntdata"/><Relationship Id="rId11" Type="http://schemas.openxmlformats.org/officeDocument/2006/relationships/slide" Target="slides/slide5.xml"/><Relationship Id="rId99" Type="http://schemas.openxmlformats.org/officeDocument/2006/relationships/font" Target="fonts/Lato-regular.fntdata"/><Relationship Id="rId10" Type="http://schemas.openxmlformats.org/officeDocument/2006/relationships/slide" Target="slides/slide4.xml"/><Relationship Id="rId98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5" Type="http://schemas.openxmlformats.org/officeDocument/2006/relationships/font" Target="fonts/HelveticaNeueLight-boldItalic.fntdata"/><Relationship Id="rId15" Type="http://schemas.openxmlformats.org/officeDocument/2006/relationships/slide" Target="slides/slide9.xml"/><Relationship Id="rId110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HelveticaNeueLight-italic.fntdata"/><Relationship Id="rId18" Type="http://schemas.openxmlformats.org/officeDocument/2006/relationships/slide" Target="slides/slide12.xml"/><Relationship Id="rId113" Type="http://schemas.openxmlformats.org/officeDocument/2006/relationships/font" Target="fonts/HelveticaNeueLight-bold.fntdata"/><Relationship Id="rId112" Type="http://schemas.openxmlformats.org/officeDocument/2006/relationships/font" Target="fonts/HelveticaNeueLight-regular.fntdata"/><Relationship Id="rId111" Type="http://schemas.openxmlformats.org/officeDocument/2006/relationships/font" Target="fonts/HelveticaNeue-boldItalic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c/CoderHouse" TargetMode="External"/><Relationship Id="rId3" Type="http://schemas.openxmlformats.org/officeDocument/2006/relationships/hyperlink" Target="https://open.spotify.com/show/6Z4gbxrzelqVU3syDH3JzI" TargetMode="Externa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contenidos@coderhouse.com" TargetMode="Externa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b31ffc5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cb31ffc5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b31ffc5d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cb31ffc5d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b31ffc5d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b31ffc5d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b31ffc5d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b31ffc5d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b31ffc5d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b31ffc5d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b31ffc5d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b31ffc5d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b31ffc5d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b31ffc5d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b31ffc5d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b31ffc5d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b31ffc5d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cb31ffc5d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b31ffc5d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b31ffc5d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b31ffc5d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b31ffc5d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b31ffc5d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cb31ffc5d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b31ffc5d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cb31ffc5d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b31ffc5d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b31ffc5d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200"/>
              <a:buFont typeface="Didact Gothic"/>
              <a:buChar char="●"/>
            </a:pP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Se mejorará la velocidad de carga de las páginas.  Si tu página tarda demasiado en cargarse, los usuarios que ingresen podrían cansarse de esperar y pasar a otra página web.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200"/>
              <a:buFont typeface="Didact Gothic"/>
              <a:buChar char="●"/>
            </a:pP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Mejora tu SEO. Pero… ¿cómo?  Tu sitio clasifica más alto en los resultados del motor de búsqueda. Los archivos grandes ralentizan el sitio y los motores de búsqueda odian los sitios lentos. Es probable también que Google rastree e indexe tus imágenes más rápido para la búsqueda de imágenes de Google. 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200"/>
              <a:buFont typeface="Didact Gothic"/>
              <a:buChar char="●"/>
            </a:pP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Crear copias de seguridad va a ser más rápido.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200"/>
              <a:buFont typeface="Didact Gothic"/>
              <a:buChar char="●"/>
            </a:pP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Los tamaños de los archivos de imagen más pequeños utilizan menos ancho de banda. Las redes y navegadores apreciarán esto.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200"/>
              <a:buFont typeface="Didact Gothic"/>
              <a:buChar char="●"/>
            </a:pP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Requiere menos espacio de almacenamiento en el servidor.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b31ffc5d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cb31ffc5d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b31ffc5d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b31ffc5d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Usar para slides de texto con íconos. Sacar íconos de https://www.flaticon.com/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b31ffc5d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cb31ffc5d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b31ffc5d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cb31ffc5d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Usar para slides de texto con íconos. Sacar íconos de https://www.flaticon.com/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b31ffc5d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b31ffc5d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Razones de porqué es recomendado: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6477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Didact Gothic"/>
              <a:buChar char="●"/>
            </a:pPr>
            <a:r>
              <a:rPr lang="e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SVGs son automáticamente escalables tanto en navegadores como herramientas de edición de fotos. ¡Esto hace un sueño para diseñadores web y diseñadores gráficos!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Didact Gothic"/>
              <a:buChar char="●"/>
            </a:pPr>
            <a:r>
              <a:rPr lang="e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Google indexa SVGs, de la misma manera en que lo hace en caso de PNGs y JPGs, así no tiene que preocuparse de SEO.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Didact Gothic"/>
              <a:buChar char="●"/>
            </a:pPr>
            <a:r>
              <a:rPr lang="e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SVGs son tradicionalmente (no siempre) más pequeños que el tamaño del archivo PNG o JPG. Esto puede resultar tiempos de carga más rápidos.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b31ffc5d3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b31ffc5d3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9bc7a38b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9bc7a38b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Cuando el curso cuenta con FAQs corresponde esta slide de “Preguntas”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9bc7a38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109bc7a38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b31ffc5d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cb31ffc5d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b31ffc5d3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cb31ffc5d3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b31ffc5d3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cb31ffc5d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b31ffc5d3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cb31ffc5d3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b31ffc5d3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cb31ffc5d3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b31ffc5d3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b31ffc5d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b31ffc5d3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cb31ffc5d3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cb31ffc5d3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cb31ffc5d3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cb31ffc5d3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cb31ffc5d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cb31ffc5d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cb31ffc5d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b31ffc5d3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b31ffc5d3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b31ffc5d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cb31ffc5d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cb31ffc5d3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cb31ffc5d3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cb31ffc5d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cb31ffc5d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b31ffc5d3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cb31ffc5d3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b31ffc5d3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cb31ffc5d3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cb31ffc5d3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cb31ffc5d3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b31ffc5d3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b31ffc5d3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cb31ffc5d3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cb31ffc5d3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cb31ffc5d3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cb31ffc5d3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cb31ffc5d3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cb31ffc5d3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cb31ffc5d3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cb31ffc5d3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b31ffc5d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cb31ffc5d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cb31ffc5d3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cb31ffc5d3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cb31ffc5d3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cb31ffc5d3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b31ffc5d3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b31ffc5d3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cb31ffc5d3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cb31ffc5d3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cb31ffc5d3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cb31ffc5d3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cb31ffc5d3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cb31ffc5d3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cb31ffc5d3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cb31ffc5d3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b31ffc5d3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cb31ffc5d3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cb31ffc5d3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cb31ffc5d3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cb31ffc5d3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cb31ffc5d3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b31ffc5d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cb31ffc5d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cb31ffc5d3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cb31ffc5d3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b31ffc5d3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cb31ffc5d3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cb31ffc5d3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cb31ffc5d3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cb31ffc5d3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cb31ffc5d3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cb31ffc5d3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cb31ffc5d3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El tercer item tiene contenido oculto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cb31ffc5d3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cb31ffc5d3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cb31ffc5d3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cb31ffc5d3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cb31ffc5d3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cb31ffc5d3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b31ffc5d3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cb31ffc5d3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cb31ffc5d3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cb31ffc5d3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b31ffc5d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cb31ffc5d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Se puede usar para comenzar o finalizar la clase, según sea más conveniente. La información de este slide es de relleno.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/>
              <a:t>Recurso: Mapa de conceptos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/>
              <a:t>Sugerencia</a:t>
            </a:r>
            <a:r>
              <a:rPr lang="es"/>
              <a:t>: </a:t>
            </a:r>
            <a:br>
              <a:rPr lang="es"/>
            </a:br>
            <a:r>
              <a:rPr lang="es"/>
              <a:t>-También se pueden mostrar con un menor énfasis o colores apagados, aquellos contenidos de clases anteriores y que se vinculen con la actual.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-Resaltar con color los temas que se abordan en la clase.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cb31ffc5d3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cb31ffc5d3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cb31ffc5d3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cb31ffc5d3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cb31ffc5d3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cb31ffc5d3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cb31ffc5d3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cb31ffc5d3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b31ffc5d3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cb31ffc5d3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b31ffc5d3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b31ffc5d3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cb31ffc5d3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cb31ffc5d3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cb31ffc5d3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cb31ffc5d3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cb31ffc5d3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gcb31ffc5d3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desafíos entregables. Editar el número con el número de desafío correspondiente..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cb31ffc5d3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cb31ffc5d3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b31ffc5d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cb31ffc5d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/>
              <a:t>Recurso: Cronograma del curso</a:t>
            </a:r>
            <a:br>
              <a:rPr lang="es"/>
            </a:br>
            <a:r>
              <a:rPr lang="es"/>
              <a:t>- Se muestra al</a:t>
            </a:r>
            <a:r>
              <a:rPr b="1" lang="es"/>
              <a:t> inicio</a:t>
            </a:r>
            <a:r>
              <a:rPr lang="es"/>
              <a:t> de cada clase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- Tiene un aspecto similar a un </a:t>
            </a:r>
            <a:r>
              <a:rPr b="1" lang="es"/>
              <a:t>calendario.</a:t>
            </a:r>
            <a:br>
              <a:rPr lang="es"/>
            </a:br>
            <a:r>
              <a:rPr lang="es"/>
              <a:t>- Resume rápidamente: título de la clase, número y contenidos que abarca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- Guía rápida tanto para docentes, como para estudiantes.</a:t>
            </a:r>
            <a:br>
              <a:rPr lang="es"/>
            </a:br>
            <a:r>
              <a:rPr lang="es"/>
              <a:t>- Para mayor ubicación en el curso, también muestra en un tamaño más pequeño lo sucedido la clase anterior y la siguiente.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-Ubicar en el interior de cada clase aquellas cuestiones destacadas con las cuales se encontrará el alumno y con su respectivo nombre:</a:t>
            </a:r>
            <a:r>
              <a:rPr b="1" lang="es">
                <a:solidFill>
                  <a:schemeClr val="dk1"/>
                </a:solidFill>
              </a:rPr>
              <a:t> desafíos, entregables de proyecto, actividades colaborativas o  ejemplos en vivo.</a:t>
            </a:r>
            <a:endParaRPr b="1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cb31ffc5d3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cb31ffc5d3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cb31ffc5d3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cb31ffc5d3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Portada de Coder Tips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cb31ffc5d3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cb31ffc5d3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que los estudiantes puedan explorar recursos creados por CoderHouse.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Se puede vincular contenido de:</a:t>
            </a:r>
            <a:br>
              <a:rPr lang="es">
                <a:solidFill>
                  <a:schemeClr val="dk1"/>
                </a:solidFill>
              </a:rPr>
            </a:br>
            <a:r>
              <a:rPr lang="es">
                <a:solidFill>
                  <a:schemeClr val="dk1"/>
                </a:solidFill>
              </a:rPr>
              <a:t> Canal de YouTube de Coder: </a:t>
            </a:r>
            <a:r>
              <a:rPr lang="es" u="sng">
                <a:solidFill>
                  <a:schemeClr val="hlink"/>
                </a:solidFill>
                <a:hlinkClick r:id="rId2"/>
              </a:rPr>
              <a:t>https://www.youtube.com/c/CoderHouse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 Canal de Spotify de Coder: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https://open.spotify.com/show/6Z4gbxrzelqVU3syDH3JzI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cb31ffc5d3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gcb31ffc5d3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Portada de Material Ampliado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cb31ffc5d3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cb31ffc5d3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que los estudiantes puedan explorar en sus casas los recursos vistos en clase: libros, artículos, herramientas, websites, videos (ajenos a Coder)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Enviar el contenido a integrar a </a:t>
            </a:r>
            <a:r>
              <a:rPr lang="es" u="sng">
                <a:solidFill>
                  <a:schemeClr val="hlink"/>
                </a:solidFill>
                <a:hlinkClick r:id="rId2"/>
              </a:rPr>
              <a:t>contenidos@coderhouse.com</a:t>
            </a:r>
            <a:r>
              <a:rPr lang="es">
                <a:solidFill>
                  <a:schemeClr val="dk1"/>
                </a:solidFill>
              </a:rPr>
              <a:t> para que lo podamos incluir en el Repositorio.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cb31ffc5d3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gcb31ffc5d3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cb31ffc5d3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gcb31ffc5d3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cb31ffc5d3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cb31ffc5d3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b31ffc5d3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cb31ffc5d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OBJECT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ctrTitle"/>
          </p:nvPr>
        </p:nvSpPr>
        <p:spPr>
          <a:xfrm>
            <a:off x="1513682" y="2730701"/>
            <a:ext cx="6116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1" sz="4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1513682" y="2730701"/>
            <a:ext cx="6116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1" sz="4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hyperlink" Target="https://es.wikipedia.org/wiki/Ataque_de_intermediario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hyperlink" Target="https://es.wikipedia.org/wiki/Autoridad_de_certificaci%C3%B3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3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45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hyperlink" Target="https://view.genial.ly/61a7993f3ef3cf0dac4e4b9c/interactive-content-faqs-desarrollo-web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3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png"/><Relationship Id="rId4" Type="http://schemas.openxmlformats.org/officeDocument/2006/relationships/hyperlink" Target="https://developers.google.com/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png"/><Relationship Id="rId4" Type="http://schemas.openxmlformats.org/officeDocument/2006/relationships/hyperlink" Target="https://www.example.com/CalzadoDeportivo/Mujer.htm?talla=8#info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Relationship Id="rId4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png"/><Relationship Id="rId4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png"/><Relationship Id="rId4" Type="http://schemas.openxmlformats.org/officeDocument/2006/relationships/image" Target="../media/image6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png"/><Relationship Id="rId4" Type="http://schemas.openxmlformats.org/officeDocument/2006/relationships/hyperlink" Target="https://www.xml-sitemaps.com/" TargetMode="External"/><Relationship Id="rId5" Type="http://schemas.openxmlformats.org/officeDocument/2006/relationships/hyperlink" Target="https://developers.google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png"/><Relationship Id="rId4" Type="http://schemas.openxmlformats.org/officeDocument/2006/relationships/hyperlink" Target="https://support.google.com/webmasters/answer/66353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.png"/><Relationship Id="rId4" Type="http://schemas.openxmlformats.org/officeDocument/2006/relationships/hyperlink" Target="https://developers.google.com/search/mobile-sites/mobile-seo/responsive-design" TargetMode="External"/><Relationship Id="rId5" Type="http://schemas.openxmlformats.org/officeDocument/2006/relationships/hyperlink" Target="https://developers.google.com/search/mobile-sites/mobile-seo/dynamic-serving" TargetMode="External"/><Relationship Id="rId6" Type="http://schemas.openxmlformats.org/officeDocument/2006/relationships/hyperlink" Target="https://developers.google.com/search/mobile-sites/mobile-seo/separate-urls" TargetMode="External"/><Relationship Id="rId7" Type="http://schemas.openxmlformats.org/officeDocument/2006/relationships/hyperlink" Target="https://search.google.com/test/mobile-friendly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.png"/><Relationship Id="rId4" Type="http://schemas.openxmlformats.org/officeDocument/2006/relationships/image" Target="../media/image5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.png"/><Relationship Id="rId4" Type="http://schemas.openxmlformats.org/officeDocument/2006/relationships/hyperlink" Target="https://www.google.com/webmasters/tools/home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.png"/><Relationship Id="rId4" Type="http://schemas.openxmlformats.org/officeDocument/2006/relationships/hyperlink" Target="https://www.wordtracker.com/scout" TargetMode="External"/><Relationship Id="rId5" Type="http://schemas.openxmlformats.org/officeDocument/2006/relationships/hyperlink" Target="https://keywordshitter.com/" TargetMode="External"/><Relationship Id="rId6" Type="http://schemas.openxmlformats.org/officeDocument/2006/relationships/hyperlink" Target="http://www.seoquake.com/index.html" TargetMode="External"/><Relationship Id="rId7" Type="http://schemas.openxmlformats.org/officeDocument/2006/relationships/hyperlink" Target="https://chrome.google.com/webstore/detail/seo-minion/giihipjfimkajhlcilipnjeohabimjhi?hl=e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.png"/><Relationship Id="rId4" Type="http://schemas.openxmlformats.org/officeDocument/2006/relationships/image" Target="../media/image4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.png"/><Relationship Id="rId4" Type="http://schemas.openxmlformats.org/officeDocument/2006/relationships/image" Target="../media/image47.png"/><Relationship Id="rId5" Type="http://schemas.openxmlformats.org/officeDocument/2006/relationships/hyperlink" Target="https://www.w3.org/WAI/videos/standards-and-benefits/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.png"/><Relationship Id="rId4" Type="http://schemas.openxmlformats.org/officeDocument/2006/relationships/image" Target="../media/image4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drive.google.com/file/d/1ONoKM2gBWRs1YIvGcDWO26RPexWe_tPA/view?usp=sharing" TargetMode="External"/><Relationship Id="rId4" Type="http://schemas.openxmlformats.org/officeDocument/2006/relationships/hyperlink" Target="https://docs.google.com/document/d/1Bwez47laJ0HvIlP7q9JHaDJuF4cyNmPGeYBvf2vxxjI/edit?usp=sharing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5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.png"/><Relationship Id="rId4" Type="http://schemas.openxmlformats.org/officeDocument/2006/relationships/image" Target="../media/image5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3.png"/><Relationship Id="rId4" Type="http://schemas.openxmlformats.org/officeDocument/2006/relationships/image" Target="../media/image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www.youtube.com/watch?v=QlNeEyeWpyM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63.png"/><Relationship Id="rId6" Type="http://schemas.openxmlformats.org/officeDocument/2006/relationships/image" Target="../media/image6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tmetrix.com/" TargetMode="External"/><Relationship Id="rId4" Type="http://schemas.openxmlformats.org/officeDocument/2006/relationships/hyperlink" Target="https://www.screamingfrog.co.uk/seo-spider/" TargetMode="External"/><Relationship Id="rId9" Type="http://schemas.openxmlformats.org/officeDocument/2006/relationships/image" Target="../media/image63.png"/><Relationship Id="rId5" Type="http://schemas.openxmlformats.org/officeDocument/2006/relationships/hyperlink" Target="https://mangools.com/free-seo-tools/serp-simulator" TargetMode="External"/><Relationship Id="rId6" Type="http://schemas.openxmlformats.org/officeDocument/2006/relationships/hyperlink" Target="https://www.heymeta.com/" TargetMode="External"/><Relationship Id="rId7" Type="http://schemas.openxmlformats.org/officeDocument/2006/relationships/image" Target="../media/image6.png"/><Relationship Id="rId8" Type="http://schemas.openxmlformats.org/officeDocument/2006/relationships/image" Target="../media/image6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document/d/1U7OJdYeQyLeTF2i5af2KZfTfiTuArJQvNmMzm4EVJGY/edit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SERVIDORES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852150" y="26530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31350" y="996825"/>
            <a:ext cx="78813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SERVIDOR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952800" y="1983350"/>
            <a:ext cx="7238400" cy="22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 hablamos de servidores, nos referimos al ordenador que pone recursos a disposición a través de una red, o al programa que funciona en dicho ordenador.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consecuencia, aparecen dos definiciones de servidor: hardware y software.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/>
        </p:nvSpPr>
        <p:spPr>
          <a:xfrm>
            <a:off x="0" y="336775"/>
            <a:ext cx="4572000" cy="7551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SERVIDOR HARDWARE</a:t>
            </a:r>
            <a:endParaRPr i="1" sz="4000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691800" y="1528525"/>
            <a:ext cx="77604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máquina física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integrada en una red informática en la que, además del sistema operativo, funcionan uno o varios servidores basados en software.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denominación alternativa para un servidor basado en hardware es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"host"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(término inglés para "anfitrión"). En principio, todo ordenador puede usarse como "host", con el correspondiente software para servidores.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0" name="Google Shape;200;p26"/>
          <p:cNvSpPr/>
          <p:nvPr/>
        </p:nvSpPr>
        <p:spPr>
          <a:xfrm>
            <a:off x="4255625" y="224425"/>
            <a:ext cx="979800" cy="9798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A6FF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6"/>
          <p:cNvSpPr txBox="1"/>
          <p:nvPr/>
        </p:nvSpPr>
        <p:spPr>
          <a:xfrm>
            <a:off x="4357675" y="314125"/>
            <a:ext cx="65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🖳</a:t>
            </a:r>
            <a:endParaRPr sz="4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/>
        </p:nvSpPr>
        <p:spPr>
          <a:xfrm>
            <a:off x="831900" y="1503325"/>
            <a:ext cx="7480200" cy="28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ofrece un servicio especial que otros programas, denominados clientes (“clients”), pueden usar a nivel local o a través de una red. El tipo de servicio depende del tipo de software del servidor.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base de la comunicación es el modelo cliente-servidor, y en lo que concierne al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intercambio de datos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entran en acción los protocolos de transmisión específicos del servicio.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0" y="336775"/>
            <a:ext cx="4572000" cy="7551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SERVIDOR SOFTWARE</a:t>
            </a:r>
            <a:endParaRPr i="1" sz="4000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4255625" y="224425"/>
            <a:ext cx="979800" cy="9798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A6FF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 txBox="1"/>
          <p:nvPr/>
        </p:nvSpPr>
        <p:spPr>
          <a:xfrm>
            <a:off x="4378175" y="314125"/>
            <a:ext cx="73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🖧</a:t>
            </a:r>
            <a:endParaRPr sz="4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/>
        </p:nvSpPr>
        <p:spPr>
          <a:xfrm>
            <a:off x="1011075" y="1854475"/>
            <a:ext cx="7206300" cy="24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puesta a disposición de los servicios del servidor, a través de una red informática, se basa en el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modelo cliente-servidor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 concepto hace posible distribuir las tareas entre los diferentes ordenadores, y hacerlas accesibles para más de un usuario final de manera independiente.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643801" y="2624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¿CÓMO FUNCIONA UN SERVIDOR?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562" y="325187"/>
            <a:ext cx="5365075" cy="44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/>
        </p:nvSpPr>
        <p:spPr>
          <a:xfrm>
            <a:off x="760200" y="1588175"/>
            <a:ext cx="762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 web.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 de archivos.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 de correo electrónico.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 de base de datos.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 de juegos.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 proxy.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 DNS.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404" y="1764454"/>
            <a:ext cx="3963800" cy="209093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643801" y="2624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¿CÓMO FUNCIONA UN SERVIDOR?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/>
        </p:nvSpPr>
        <p:spPr>
          <a:xfrm>
            <a:off x="1022850" y="1214450"/>
            <a:ext cx="7098300" cy="3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La seguridad de tu sitio web brinda protección a tus clientes, de ataques informáticos, o robos de datos personales e información de pago.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propósito de la seguridad web es prevenir ataques de esta (o de cualquier otra) clase. 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 formalmente,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seguridad es la acción o práctica de proteger sitios web del acceso, uso, modificación, destrucción o interrupción no autorizados.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/>
        </p:nvSpPr>
        <p:spPr>
          <a:xfrm>
            <a:off x="643800" y="413500"/>
            <a:ext cx="78564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Servidores y el uso de SSL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/>
          <p:nvPr/>
        </p:nvSpPr>
        <p:spPr>
          <a:xfrm>
            <a:off x="511950" y="334675"/>
            <a:ext cx="82860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PROTEGER SITIOS WEB CON EL PROTOCOLO HTTPS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555450" y="1032475"/>
            <a:ext cx="8199000" cy="3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HTTPS 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protocolo de comunicación de Internet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, que protege la integridad y la confidencialidad de los datos de los usuarios entre sus ordenadores y el sitio web.</a:t>
            </a:r>
            <a:b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A través del protocolo TLS, </a:t>
            </a:r>
            <a:r>
              <a:rPr lang="es" sz="16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Seguridad en la capa de transporte</a:t>
            </a:r>
            <a:r>
              <a:rPr lang="es" sz="16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se brindan estas tres capas clave de seguridad:</a:t>
            </a:r>
            <a:endParaRPr sz="16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A6FFCA"/>
              </a:buClr>
              <a:buSzPts val="1600"/>
              <a:buChar char="●"/>
            </a:pPr>
            <a:r>
              <a:rPr b="1" lang="es" sz="16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Cifrado: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6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cifran los datos intercambiados, para mantenerlos a salvo de miradas indiscretas.</a:t>
            </a:r>
            <a:endParaRPr sz="16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600"/>
              <a:buChar char="●"/>
            </a:pPr>
            <a:r>
              <a:rPr b="1" lang="es" sz="16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Integridad de los datos:</a:t>
            </a:r>
            <a:r>
              <a:rPr b="1" lang="es" sz="16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6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datos no se pueden modificar ni dañar durante las transferencias, ni de forma intencionada ni de otros modos, sin que sea detectado.</a:t>
            </a:r>
            <a:endParaRPr sz="16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600"/>
              <a:buChar char="●"/>
            </a:pPr>
            <a:r>
              <a:rPr b="1" lang="es" sz="16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Autenticación:</a:t>
            </a:r>
            <a:r>
              <a:rPr b="1" lang="es" sz="16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6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demuestra que tus usuarios se comunican con el sitio web previsto. Proporciona protección frente a los </a:t>
            </a:r>
            <a:r>
              <a:rPr lang="es" sz="1600">
                <a:highlight>
                  <a:srgbClr val="FFFFFF"/>
                </a:highlight>
                <a:uFill>
                  <a:noFill/>
                </a:u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ataques "man-in-the-middle"</a:t>
            </a:r>
            <a:r>
              <a:rPr lang="es" sz="16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contribuye a la confianza de los usuarios, lo que se traduce en otros beneficios empresariales.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/>
          <p:nvPr/>
        </p:nvSpPr>
        <p:spPr>
          <a:xfrm>
            <a:off x="398400" y="428525"/>
            <a:ext cx="8347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UTILIZAR CERTIFICADOS DE SEGURIDAD POTENTES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724575" y="1320375"/>
            <a:ext cx="78174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poder habilitar el protocolo HTTPS en tu sitio web,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debes obtener un certificado de seguridad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Este es emitido por una </a:t>
            </a:r>
            <a:r>
              <a:rPr lang="es" sz="1800">
                <a:highlight>
                  <a:srgbClr val="FFFFFF"/>
                </a:highlight>
                <a:uFill>
                  <a:noFill/>
                </a:u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autoridad de certificación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(CA), que toma las medidas necesarias para verificar que tu dirección web pertenezca realmente a tu organización. 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este modo, se protege a tus usuarios de cualquier ataque "man-in-the-middle". Al configurar el certificado, asegúrate de obtener un nivel de seguridad alto escogiendo una clave de 2048 bits. 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Pregunta a tu hosting si ofrecen HTTPS.</a:t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72" name="Google Shape;7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BUENAS PRÁCTICAS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OPTIMIZANDO IMÁGENES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/>
        </p:nvSpPr>
        <p:spPr>
          <a:xfrm>
            <a:off x="540901" y="5538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TAMAÑO DE ELEMENTOS</a:t>
            </a:r>
            <a:endParaRPr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07245"/>
            <a:ext cx="3825300" cy="352900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5"/>
          <p:cNvSpPr txBox="1"/>
          <p:nvPr/>
        </p:nvSpPr>
        <p:spPr>
          <a:xfrm>
            <a:off x="1318700" y="2008150"/>
            <a:ext cx="2856000" cy="18699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Como se observa en el gráfico, las imágenes y los videos ocupan la mayor parte del espacio de la web, lo que afecta el rendimiento.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/>
        </p:nvSpPr>
        <p:spPr>
          <a:xfrm>
            <a:off x="928700" y="1933275"/>
            <a:ext cx="73785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objetivo principal de formatear tus imágenes es encontrar el equilibrio entre el tamaño de archivo menor y una calidad aceptable. 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22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Hay más de una manera de realizar casi todas estas optimizaciones. Una de las formas más populares es simplemente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comprimirlas antes de cargarlas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Normalmente, esto se puede hacer mediante una herramienta como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Adobe Photoshop o Affinity Photo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693900" y="383850"/>
            <a:ext cx="77562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2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¿CÓMO OPTIMIZAR IMÁGENES PARA LA WEB Y MEJORAR EL RENDIMIENTO DE MI SITIO?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/>
          <p:nvPr/>
        </p:nvSpPr>
        <p:spPr>
          <a:xfrm>
            <a:off x="2642513" y="1565988"/>
            <a:ext cx="1174200" cy="1174200"/>
          </a:xfrm>
          <a:prstGeom prst="ellipse">
            <a:avLst/>
          </a:prstGeom>
          <a:solidFill>
            <a:srgbClr val="3DFFBC"/>
          </a:solidFill>
          <a:ln cap="flat" cmpd="sng" w="9525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8" name="Google Shape;278;p37"/>
          <p:cNvSpPr/>
          <p:nvPr/>
        </p:nvSpPr>
        <p:spPr>
          <a:xfrm>
            <a:off x="5265245" y="1565988"/>
            <a:ext cx="1174200" cy="1174200"/>
          </a:xfrm>
          <a:prstGeom prst="ellipse">
            <a:avLst/>
          </a:prstGeom>
          <a:solidFill>
            <a:srgbClr val="3DFFBC"/>
          </a:solidFill>
          <a:ln cap="flat" cmpd="sng" w="9525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1311600" y="342025"/>
            <a:ext cx="6520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ASPECTOS A CONSIDERAR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2181225" y="2539538"/>
            <a:ext cx="20691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Formato de archivo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4714263" y="2521163"/>
            <a:ext cx="22485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Tipo de compresión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2947297" y="1687995"/>
            <a:ext cx="516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7"/>
          <p:cNvSpPr txBox="1"/>
          <p:nvPr/>
        </p:nvSpPr>
        <p:spPr>
          <a:xfrm>
            <a:off x="5656075" y="2060345"/>
            <a:ext cx="516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7"/>
          <p:cNvSpPr txBox="1"/>
          <p:nvPr/>
        </p:nvSpPr>
        <p:spPr>
          <a:xfrm>
            <a:off x="790200" y="3586775"/>
            <a:ext cx="756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Elegir la combinación adecuada puede reducir el tamaño de la imagen. Tendrás que experimentar con cada imagen o formato de archivo para ver cuál funciona mejor.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314" y="1768050"/>
            <a:ext cx="770075" cy="7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7301" y="1801938"/>
            <a:ext cx="702299" cy="70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8"/>
          <p:cNvSpPr txBox="1"/>
          <p:nvPr/>
        </p:nvSpPr>
        <p:spPr>
          <a:xfrm>
            <a:off x="643801" y="3762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2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ELEGÍ EL FORMATO DE ARCHIVO CORRECTO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4" name="Google Shape;29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075" y="1162125"/>
            <a:ext cx="7225272" cy="328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/>
          <p:nvPr/>
        </p:nvSpPr>
        <p:spPr>
          <a:xfrm>
            <a:off x="2642513" y="1565988"/>
            <a:ext cx="1174200" cy="1174200"/>
          </a:xfrm>
          <a:prstGeom prst="ellipse">
            <a:avLst/>
          </a:prstGeom>
          <a:solidFill>
            <a:srgbClr val="3DFFBC"/>
          </a:solidFill>
          <a:ln cap="flat" cmpd="sng" w="9525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00" name="Google Shape;300;p39"/>
          <p:cNvSpPr/>
          <p:nvPr/>
        </p:nvSpPr>
        <p:spPr>
          <a:xfrm>
            <a:off x="5265245" y="1565988"/>
            <a:ext cx="1174200" cy="1174200"/>
          </a:xfrm>
          <a:prstGeom prst="ellipse">
            <a:avLst/>
          </a:prstGeom>
          <a:solidFill>
            <a:srgbClr val="3DFFBC"/>
          </a:solidFill>
          <a:ln cap="flat" cmpd="sng" w="9525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01" name="Google Shape;301;p39"/>
          <p:cNvSpPr txBox="1"/>
          <p:nvPr/>
        </p:nvSpPr>
        <p:spPr>
          <a:xfrm>
            <a:off x="1311600" y="342025"/>
            <a:ext cx="6520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TIPOS DE COMPRESIÓN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2181225" y="2539538"/>
            <a:ext cx="20691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 pérdida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Google Shape;303;p39"/>
          <p:cNvSpPr txBox="1"/>
          <p:nvPr/>
        </p:nvSpPr>
        <p:spPr>
          <a:xfrm>
            <a:off x="4714263" y="2521163"/>
            <a:ext cx="22485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Sin pérdida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Google Shape;304;p39"/>
          <p:cNvSpPr txBox="1"/>
          <p:nvPr/>
        </p:nvSpPr>
        <p:spPr>
          <a:xfrm>
            <a:off x="2947297" y="1687995"/>
            <a:ext cx="516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39"/>
          <p:cNvSpPr txBox="1"/>
          <p:nvPr/>
        </p:nvSpPr>
        <p:spPr>
          <a:xfrm>
            <a:off x="5656075" y="2060345"/>
            <a:ext cx="516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6" name="Google Shape;3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9"/>
          <p:cNvSpPr txBox="1"/>
          <p:nvPr/>
        </p:nvSpPr>
        <p:spPr>
          <a:xfrm>
            <a:off x="790200" y="3628650"/>
            <a:ext cx="756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20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Elegir la combinación adecuada puede reducir el tamaño de la imagen. Tendrás que experimentar con cada imagen o formato de archivo para ver cuál funciona mejor.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8" name="Google Shape;3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86" y="1837250"/>
            <a:ext cx="702280" cy="70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7749" y="1772313"/>
            <a:ext cx="761550" cy="7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/>
        </p:nvSpPr>
        <p:spPr>
          <a:xfrm>
            <a:off x="643801" y="4828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UTILIZANDO SVGS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4581150" y="2068663"/>
            <a:ext cx="36999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20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SVG es una imagen vectorial en formato XML, que funciona muy bien para los logotipos, iconos, texto e imágenes sencillas.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7" name="Google Shape;3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00" y="1985852"/>
            <a:ext cx="3550925" cy="17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1"/>
          <p:cNvSpPr txBox="1"/>
          <p:nvPr/>
        </p:nvSpPr>
        <p:spPr>
          <a:xfrm>
            <a:off x="193350" y="377425"/>
            <a:ext cx="5703600" cy="42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 imágenes vectoriales, siempre que sea posible.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Elimina datos de imagen innecesarios.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 efectos CSS3 tanto como sea posible.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  las fuentes web en lugar de colocar el texto dentro de las imágenes.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Reduce la profundidad de bits a una paleta con menos colores.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 compresión con pérdida cuando sea posible.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 el tipo de imagen acorde al objetivo a alcanzar.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5200"/>
              </a:spcBef>
              <a:spcAft>
                <a:spcPts val="2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24" name="Google Shape;3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1275" y="995150"/>
            <a:ext cx="3046750" cy="30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/>
          <p:nvPr/>
        </p:nvSpPr>
        <p:spPr>
          <a:xfrm>
            <a:off x="3169638" y="1017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0" name="Google Shape;330;p42"/>
          <p:cNvSpPr txBox="1"/>
          <p:nvPr/>
        </p:nvSpPr>
        <p:spPr>
          <a:xfrm>
            <a:off x="1323450" y="2063850"/>
            <a:ext cx="649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#CoderTip: Ingresa al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siguiente link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revisa el material interactivo que preparamos sobre </a:t>
            </a:r>
            <a:r>
              <a:rPr b="1" lang="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Preguntas Frecuentes, 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estamos seguros de que allí encontrarás algunas respuestas.</a:t>
            </a:r>
            <a:endParaRPr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1" name="Google Shape;331;p42"/>
          <p:cNvSpPr txBox="1"/>
          <p:nvPr/>
        </p:nvSpPr>
        <p:spPr>
          <a:xfrm>
            <a:off x="4077600" y="3145300"/>
            <a:ext cx="98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/>
              <a:t>📝</a:t>
            </a:r>
            <a:endParaRPr sz="6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0574" y="1468627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3"/>
          <p:cNvSpPr txBox="1"/>
          <p:nvPr/>
        </p:nvSpPr>
        <p:spPr>
          <a:xfrm>
            <a:off x="3429000" y="2375222"/>
            <a:ext cx="19665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17603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6300"/>
              <a:buFont typeface="Arial"/>
              <a:buNone/>
            </a:pPr>
            <a:r>
              <a:rPr b="0" i="1" lang="es" sz="63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0" sz="63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8" name="Google Shape;338;p43"/>
          <p:cNvSpPr txBox="1"/>
          <p:nvPr/>
        </p:nvSpPr>
        <p:spPr>
          <a:xfrm>
            <a:off x="3152348" y="3539744"/>
            <a:ext cx="3019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SERVIDORES Y SEO PARA TU SITIO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1988250" y="1633175"/>
            <a:ext cx="5167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</a:t>
            </a:r>
            <a:r>
              <a:rPr b="1" lang="es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WEB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SEO: CONCEPTOS BÁSICOS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8472" y="742738"/>
            <a:ext cx="3787042" cy="36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6"/>
          <p:cNvSpPr txBox="1"/>
          <p:nvPr/>
        </p:nvSpPr>
        <p:spPr>
          <a:xfrm>
            <a:off x="643801" y="2624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¿QU</a:t>
            </a:r>
            <a:r>
              <a:rPr i="1" lang="es" sz="4000">
                <a:solidFill>
                  <a:srgbClr val="202124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É ES </a:t>
            </a: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SEO?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6" name="Google Shape;356;p46"/>
          <p:cNvSpPr txBox="1"/>
          <p:nvPr>
            <p:ph idx="1" type="body"/>
          </p:nvPr>
        </p:nvSpPr>
        <p:spPr>
          <a:xfrm>
            <a:off x="619350" y="1265475"/>
            <a:ext cx="7905300" cy="3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SEO significa “Search Engine Optimization”, es decir, Optimización de Motores de Búsqueda.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 término es ampliamente utilizado en el segmento del marketing y el Ecommerce, que con frecuencia causa confusión entre los que son nuevos en el tema. El objetivo general del SEO es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mejorar la posición de un sitio web, en los motores de búsqueda. </a:t>
            </a:r>
            <a:endParaRPr sz="20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7"/>
          <p:cNvSpPr txBox="1"/>
          <p:nvPr/>
        </p:nvSpPr>
        <p:spPr>
          <a:xfrm>
            <a:off x="0" y="435925"/>
            <a:ext cx="4714800" cy="697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BENEFICIOS DE SEO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3" name="Google Shape;363;p47"/>
          <p:cNvSpPr txBox="1"/>
          <p:nvPr/>
        </p:nvSpPr>
        <p:spPr>
          <a:xfrm>
            <a:off x="-544800" y="1185025"/>
            <a:ext cx="5116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Más visibilidad en las búsquedas 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p47"/>
          <p:cNvSpPr txBox="1"/>
          <p:nvPr/>
        </p:nvSpPr>
        <p:spPr>
          <a:xfrm>
            <a:off x="606575" y="1906075"/>
            <a:ext cx="7802700" cy="2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Lato"/>
              <a:buChar char="●"/>
            </a:pP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Atrae tráfico cualificado: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potencial cliente.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Lato"/>
              <a:buChar char="●"/>
            </a:pP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Tráfico gratuito: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es necesario hacer publicidad para aparecer en las búsquedas.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Char char="●"/>
            </a:pP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Cuanto más contenido optimizado, más posibilidades de tener visitas.</a:t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47"/>
          <p:cNvSpPr/>
          <p:nvPr/>
        </p:nvSpPr>
        <p:spPr>
          <a:xfrm>
            <a:off x="4347475" y="294925"/>
            <a:ext cx="979800" cy="9798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7"/>
          <p:cNvSpPr txBox="1"/>
          <p:nvPr/>
        </p:nvSpPr>
        <p:spPr>
          <a:xfrm>
            <a:off x="4430425" y="384625"/>
            <a:ext cx="81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👍</a:t>
            </a:r>
            <a:endParaRPr sz="4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8"/>
          <p:cNvSpPr txBox="1"/>
          <p:nvPr/>
        </p:nvSpPr>
        <p:spPr>
          <a:xfrm>
            <a:off x="-1194400" y="1194950"/>
            <a:ext cx="5116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  Pero… no hace magia 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48"/>
          <p:cNvSpPr txBox="1"/>
          <p:nvPr/>
        </p:nvSpPr>
        <p:spPr>
          <a:xfrm>
            <a:off x="683750" y="1990050"/>
            <a:ext cx="6295500" cy="1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garantiza una posición en las búsquedas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Resultados lentos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Difícil de controlar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4" name="Google Shape;374;p48"/>
          <p:cNvSpPr txBox="1"/>
          <p:nvPr/>
        </p:nvSpPr>
        <p:spPr>
          <a:xfrm>
            <a:off x="0" y="435925"/>
            <a:ext cx="4765800" cy="697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DIFICULTADES DE SEO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5" name="Google Shape;375;p48"/>
          <p:cNvSpPr/>
          <p:nvPr/>
        </p:nvSpPr>
        <p:spPr>
          <a:xfrm>
            <a:off x="4347475" y="294925"/>
            <a:ext cx="979800" cy="9798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8"/>
          <p:cNvSpPr txBox="1"/>
          <p:nvPr/>
        </p:nvSpPr>
        <p:spPr>
          <a:xfrm>
            <a:off x="4449475" y="435925"/>
            <a:ext cx="87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👎</a:t>
            </a:r>
            <a:endParaRPr sz="4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PALABRAS CLAVE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2" name="Google Shape;38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0"/>
          <p:cNvSpPr txBox="1"/>
          <p:nvPr/>
        </p:nvSpPr>
        <p:spPr>
          <a:xfrm>
            <a:off x="643801" y="2298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KEYWORDS O PALABRAS CLAVE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9" name="Google Shape;389;p50"/>
          <p:cNvSpPr txBox="1"/>
          <p:nvPr/>
        </p:nvSpPr>
        <p:spPr>
          <a:xfrm>
            <a:off x="785825" y="1405900"/>
            <a:ext cx="7572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primer paso en la optimización de motores de búsqueda consiste en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determinar lo que se está optimizando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decir, hay que identificar los términos que buscan los usuarios (“Keywords” o “Palabras clave”), y con los cuales se desea un sitio web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clasifique en los motores de búsqueda. 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5" name="Google Shape;395;p51"/>
          <p:cNvGraphicFramePr/>
          <p:nvPr/>
        </p:nvGraphicFramePr>
        <p:xfrm>
          <a:off x="190300" y="179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{2D7A8404-8CB4-4F93-B7E9-BD93D71218A2}</a:tableStyleId>
              </a:tblPr>
              <a:tblGrid>
                <a:gridCol w="8655975"/>
              </a:tblGrid>
              <a:tr h="330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5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s" sz="15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5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s" sz="15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5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s" sz="15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5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s" sz="15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5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</a:t>
                      </a:r>
                      <a:r>
                        <a:rPr lang="es" sz="15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s" sz="15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</a:t>
                      </a:r>
                      <a:r>
                        <a:rPr lang="es" sz="15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s" sz="1500">
                          <a:solidFill>
                            <a:srgbClr val="CE917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"description" </a:t>
                      </a:r>
                      <a:r>
                        <a:rPr lang="es" sz="15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</a:t>
                      </a:r>
                      <a:r>
                        <a:rPr lang="es" sz="15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s" sz="1500">
                          <a:solidFill>
                            <a:srgbClr val="CE917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"Ejemplo de Palabras Clave y Programación"</a:t>
                      </a:r>
                      <a:r>
                        <a:rPr lang="es" sz="15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5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s" sz="15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5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</a:t>
                      </a:r>
                      <a:r>
                        <a:rPr lang="es" sz="15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s" sz="15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</a:t>
                      </a:r>
                      <a:r>
                        <a:rPr lang="es" sz="15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s" sz="1500">
                          <a:solidFill>
                            <a:srgbClr val="CE917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"keywords" </a:t>
                      </a:r>
                      <a:r>
                        <a:rPr lang="es" sz="15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s" sz="15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</a:t>
                      </a:r>
                      <a:r>
                        <a:rPr lang="es" sz="15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s" sz="1500">
                          <a:solidFill>
                            <a:srgbClr val="CE917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"HTML, ASP, JS, META, PALABRAS CLAVE, EJEMPLO"</a:t>
                      </a:r>
                      <a:r>
                        <a:rPr lang="es" sz="15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5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s" sz="15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s" sz="15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s" sz="15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5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...</a:t>
                      </a:r>
                      <a:endParaRPr sz="1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396" name="Google Shape;396;p51"/>
          <p:cNvSpPr txBox="1"/>
          <p:nvPr/>
        </p:nvSpPr>
        <p:spPr>
          <a:xfrm>
            <a:off x="643801" y="2542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KEYWORDS O PALABRAS CLAVE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7" name="Google Shape;39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7775" y="535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TÍTULOS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3" name="Google Shape;40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3"/>
          <p:cNvSpPr txBox="1"/>
          <p:nvPr/>
        </p:nvSpPr>
        <p:spPr>
          <a:xfrm>
            <a:off x="643801" y="3489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TÍTULOS</a:t>
            </a:r>
            <a:endParaRPr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0" name="Google Shape;410;p53"/>
          <p:cNvSpPr txBox="1"/>
          <p:nvPr/>
        </p:nvSpPr>
        <p:spPr>
          <a:xfrm>
            <a:off x="723750" y="1046700"/>
            <a:ext cx="7685400" cy="3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Indica los títulos de las páginas utilizando las etiquetas title.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&lt;title&gt;Título de mi página&lt;/title&gt;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Una etiqueta title indica tanto a los usuarios como a los motores de búsqueda el tema sobre el que trata una página.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👉Lo ideal sería crear un título único para cada página del sitio.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👉El título de tu página principal puede incluir el nombre de tu sitio web o negocio, y podría incluir otra información importante.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el funcionamiento de los servidores.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las reglas básicas para mantener el SEO.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4"/>
          <p:cNvSpPr txBox="1"/>
          <p:nvPr/>
        </p:nvSpPr>
        <p:spPr>
          <a:xfrm>
            <a:off x="760650" y="383575"/>
            <a:ext cx="76227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DESCRIBE CON PRECISIÓN EL CONTENIDO DE LA PÁGINA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417" name="Google Shape;417;p54"/>
          <p:cNvGraphicFramePr/>
          <p:nvPr/>
        </p:nvGraphicFramePr>
        <p:xfrm>
          <a:off x="569775" y="172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{8D7ADB9C-A5E3-4A0D-A17A-C779468740E8}</a:tableStyleId>
              </a:tblPr>
              <a:tblGrid>
                <a:gridCol w="4002225"/>
                <a:gridCol w="4002225"/>
              </a:tblGrid>
              <a:tr h="2735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</a:t>
                      </a:r>
                      <a:endParaRPr b="1" sz="1800">
                        <a:solidFill>
                          <a:schemeClr val="dk1"/>
                        </a:solidFill>
                        <a:highlight>
                          <a:srgbClr val="EF89D2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Describe con precisión el contenido de la página.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Elige un título que resulte natural y comunique de forma eficaz el tema del contenido de la página.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Evitar</a:t>
                      </a: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Elegir un título que no tenga relación con el contenido de la página.</a:t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Utilizar títulos predeterminados o imprecisos como "Sin título", o "Página nueva 1".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5"/>
          <p:cNvSpPr txBox="1"/>
          <p:nvPr/>
        </p:nvSpPr>
        <p:spPr>
          <a:xfrm>
            <a:off x="643801" y="5142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CREA TÍTULOS ÚNICOS PARA CADA PÁGINA 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424" name="Google Shape;424;p55"/>
          <p:cNvGraphicFramePr/>
          <p:nvPr/>
        </p:nvGraphicFramePr>
        <p:xfrm>
          <a:off x="569775" y="167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{8D7ADB9C-A5E3-4A0D-A17A-C779468740E8}</a:tableStyleId>
              </a:tblPr>
              <a:tblGrid>
                <a:gridCol w="4002225"/>
                <a:gridCol w="4002225"/>
              </a:tblGrid>
              <a:tr h="2846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</a:t>
                      </a:r>
                      <a:endParaRPr b="1" sz="1800">
                        <a:solidFill>
                          <a:schemeClr val="dk1"/>
                        </a:solidFill>
                        <a:highlight>
                          <a:srgbClr val="EF89D2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Idealmente, todas las páginas de un sitio web deberían tener un título único. De este modo, ayudas a Google a saber en qué difiere una página respecto a las otras.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Evitar</a:t>
                      </a: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Utilizar un mismo título en todas las páginas de un sitio web, o en un gran número de ellas.</a:t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6"/>
          <p:cNvSpPr txBox="1"/>
          <p:nvPr/>
        </p:nvSpPr>
        <p:spPr>
          <a:xfrm>
            <a:off x="643801" y="4326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UTILIZA TÍTULOS BREVES PERO DESCRIPTIVOS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1" name="Google Shape;431;p56"/>
          <p:cNvSpPr txBox="1"/>
          <p:nvPr/>
        </p:nvSpPr>
        <p:spPr>
          <a:xfrm>
            <a:off x="4644400" y="1659625"/>
            <a:ext cx="393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idact Gothic"/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aphicFrame>
        <p:nvGraphicFramePr>
          <p:cNvPr id="432" name="Google Shape;432;p56"/>
          <p:cNvGraphicFramePr/>
          <p:nvPr/>
        </p:nvGraphicFramePr>
        <p:xfrm>
          <a:off x="569775" y="14304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{8D7ADB9C-A5E3-4A0D-A17A-C779468740E8}</a:tableStyleId>
              </a:tblPr>
              <a:tblGrid>
                <a:gridCol w="4002225"/>
                <a:gridCol w="4002225"/>
              </a:tblGrid>
              <a:tr h="30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</a:t>
                      </a:r>
                      <a:endParaRPr b="1" sz="1800">
                        <a:solidFill>
                          <a:schemeClr val="dk1"/>
                        </a:solidFill>
                        <a:highlight>
                          <a:srgbClr val="EF89D2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Los títulos pueden ser breves e informativos a la vez. Si el título es demasiado largo, o se considera que incluye información poco relevante, es posible que se muestre solo una parte de él en los resultados de búsqueda.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Evitar</a:t>
                      </a: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Utilizar títulos demasiado largos que proporcionan poca información a los usuarios.</a:t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Añadir palabras clave innecesarias a las etiquetas de título.</a:t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META DESCRIPTION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8" name="Google Shape;43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8"/>
          <p:cNvSpPr txBox="1"/>
          <p:nvPr/>
        </p:nvSpPr>
        <p:spPr>
          <a:xfrm>
            <a:off x="643801" y="4978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UTILIZA LA METAETIQUETA “DESCRIPTION”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5" name="Google Shape;445;p58"/>
          <p:cNvSpPr txBox="1"/>
          <p:nvPr/>
        </p:nvSpPr>
        <p:spPr>
          <a:xfrm>
            <a:off x="4637725" y="1888225"/>
            <a:ext cx="4075500" cy="16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La metaetiqueta de descripción de una página, ofrece a Google y a otros buscadores un resumen del contenido de la misma. Puede contener una frase o dos, o incluso un párrafo breve.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idact Gothic"/>
              <a:buNone/>
            </a:pPr>
            <a:r>
              <a:t/>
            </a:r>
            <a:endParaRPr sz="16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46" name="Google Shape;44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54" y="1603175"/>
            <a:ext cx="3787901" cy="31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8"/>
          <p:cNvSpPr txBox="1"/>
          <p:nvPr/>
        </p:nvSpPr>
        <p:spPr>
          <a:xfrm>
            <a:off x="4394275" y="3714100"/>
            <a:ext cx="4562400" cy="405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&lt;meta name="description" content="Parrafo"&gt;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9"/>
          <p:cNvSpPr txBox="1"/>
          <p:nvPr/>
        </p:nvSpPr>
        <p:spPr>
          <a:xfrm>
            <a:off x="4718100" y="1882250"/>
            <a:ext cx="3782100" cy="20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20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metaetiquetas de descripción son importantes, porque 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Google puede utilizarlas como fragmentos en los resultados de búsqueda de tus páginas.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54" name="Google Shape;45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125" y="1582153"/>
            <a:ext cx="3550749" cy="2884325"/>
          </a:xfrm>
          <a:prstGeom prst="rect">
            <a:avLst/>
          </a:prstGeom>
          <a:noFill/>
          <a:ln cap="flat" cmpd="sng" w="28575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5" name="Google Shape;455;p59"/>
          <p:cNvSpPr txBox="1"/>
          <p:nvPr/>
        </p:nvSpPr>
        <p:spPr>
          <a:xfrm>
            <a:off x="643801" y="5795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UTILIZA LA METAETIQUETA “DESCRIPTION”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0"/>
          <p:cNvSpPr txBox="1"/>
          <p:nvPr/>
        </p:nvSpPr>
        <p:spPr>
          <a:xfrm>
            <a:off x="643801" y="5313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UTILIZA LA METAETIQUETA “DESCRIPTION”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462" name="Google Shape;462;p60"/>
          <p:cNvGraphicFramePr/>
          <p:nvPr/>
        </p:nvGraphicFramePr>
        <p:xfrm>
          <a:off x="479550" y="12290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{8D7ADB9C-A5E3-4A0D-A17A-C779468740E8}</a:tableStyleId>
              </a:tblPr>
              <a:tblGrid>
                <a:gridCol w="3902750"/>
                <a:gridCol w="4372150"/>
              </a:tblGrid>
              <a:tr h="3353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</a:t>
                      </a:r>
                      <a:endParaRPr b="1" sz="1800">
                        <a:solidFill>
                          <a:schemeClr val="dk1"/>
                        </a:solidFill>
                        <a:highlight>
                          <a:srgbClr val="EF89D2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dk1"/>
                        </a:solidFill>
                        <a:highlight>
                          <a:srgbClr val="EF89D2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Resume de forma precisa el contenido de la página: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Descriptivo e informativo. 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Capta el interés al leer la metaetiqueta.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Comprobar que tenga la longitud adecuada, para mostrarse por completo en la búsqueda.</a:t>
                      </a:r>
                      <a:endParaRPr b="1" sz="18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Evitar</a:t>
                      </a: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Didact Gothic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Que no tengan relación con el contenido de las páginas.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Didact Gothic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Proporcionar descripciones generales como "Esto es una página web" 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Didact Gothic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Rellenar la descripción solo con palabras clave.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Didact Gothic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Copiar y pegar todo el contenido del documento.</a:t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1"/>
          <p:cNvSpPr txBox="1"/>
          <p:nvPr/>
        </p:nvSpPr>
        <p:spPr>
          <a:xfrm>
            <a:off x="5236475" y="1586950"/>
            <a:ext cx="36393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69" name="Google Shape;469;p61"/>
          <p:cNvSpPr txBox="1"/>
          <p:nvPr/>
        </p:nvSpPr>
        <p:spPr>
          <a:xfrm>
            <a:off x="694826" y="5080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UTILIZA LA METAETIQUETA “DESCRIPTION”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470" name="Google Shape;470;p61"/>
          <p:cNvGraphicFramePr/>
          <p:nvPr/>
        </p:nvGraphicFramePr>
        <p:xfrm>
          <a:off x="485575" y="13373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{8D7ADB9C-A5E3-4A0D-A17A-C779468740E8}</a:tableStyleId>
              </a:tblPr>
              <a:tblGrid>
                <a:gridCol w="4515050"/>
                <a:gridCol w="3759850"/>
              </a:tblGrid>
              <a:tr h="3190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</a:t>
                      </a:r>
                      <a:endParaRPr b="1" sz="1800">
                        <a:solidFill>
                          <a:schemeClr val="dk1"/>
                        </a:solidFill>
                        <a:highlight>
                          <a:srgbClr val="EF89D2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dk1"/>
                        </a:solidFill>
                        <a:highlight>
                          <a:srgbClr val="EF89D2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Utilizar descripciones únicas en cada página.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Así, ayudas tanto a los usuarios como a Google, sobre todo si los usuarios realizan búsquedas que muestran varias páginas de tu dominio (por ejemplo, búsquedas con el operador site:). 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Evitar</a:t>
                      </a: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Didact Gothic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Utilizar una única metaetiqueta de descripción en todas las páginas de un sitio web, o en un gran número de ellas.</a:t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ENCABEZADOS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76" name="Google Shape;47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3"/>
          <p:cNvSpPr txBox="1"/>
          <p:nvPr/>
        </p:nvSpPr>
        <p:spPr>
          <a:xfrm>
            <a:off x="313500" y="1189825"/>
            <a:ext cx="8517000" cy="19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utilizar varios tamaños de encabezado en orden (h1,h2,h3, etc), se crea una estructura jerárquica de contenido, lo que permite a los usuarios navegar por un documento con más facilidad.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Considera cuáles son los puntos principales y secundarios del contenido de la página y, en función de ello, decide dónde utilizar etiquetas de encabezado.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3" name="Google Shape;483;p63"/>
          <p:cNvSpPr txBox="1"/>
          <p:nvPr/>
        </p:nvSpPr>
        <p:spPr>
          <a:xfrm>
            <a:off x="727350" y="3273613"/>
            <a:ext cx="7689300" cy="12123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Evita escribir texto que no ayude a definir la estructura de la página y utilizar etiquetas de encabezado en lugares en los que otras etiquetas, como &lt;em&gt; y &lt;strong&gt;, serían más adecuadas.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63"/>
          <p:cNvSpPr txBox="1"/>
          <p:nvPr/>
        </p:nvSpPr>
        <p:spPr>
          <a:xfrm>
            <a:off x="643801" y="41625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IMAGINA QUE HACES UN ESQUEMA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605975" y="13139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Condicionales:</a:t>
            </a:r>
            <a:r>
              <a:rPr lang="es">
                <a:solidFill>
                  <a:schemeClr val="dk1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permiten establecer reglas para validar si se aplica o no una acción, cambio o asignación en el atributo de un elemento.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Bucle:</a:t>
            </a:r>
            <a:r>
              <a:rPr lang="es">
                <a:solidFill>
                  <a:schemeClr val="dk1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secuencia que repite más de una vez una porción de código, dada cierta condición. Cuando la misma deja de cumplirse, el bucle finaliza.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Each: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esta regla facilita la emisión de estilos, o la evaluación del código para cada elemento de una lista, o cada par en un mapa.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196487" y="12907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Clase 14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4760925" y="122212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Maps: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los mapas son variables cuyo valor es una colección de variables. Se definen con un nombre que los identifica. Las claves suelen ser cadenas o números, mientras que los valores pueden ser cualquier tipo de dato.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Extend: 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menudo, al diseñar una página una clase debe tener todos los estilos de otra clase, así como sus propios estilos específicos. En esos casos usamos @extend, para traer los estilos de otra clase.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Mixins:</a:t>
            </a:r>
            <a:r>
              <a:rPr lang="es">
                <a:solidFill>
                  <a:schemeClr val="dk1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permiten definir estilos que pueden ser reutilizados en tu proyecto.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4"/>
          <p:cNvSpPr txBox="1"/>
          <p:nvPr/>
        </p:nvSpPr>
        <p:spPr>
          <a:xfrm>
            <a:off x="643801" y="3508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MODERA LA CANTIDAD DE ENCABEZADOS POR PÁGINA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1" name="Google Shape;491;p64"/>
          <p:cNvSpPr txBox="1"/>
          <p:nvPr/>
        </p:nvSpPr>
        <p:spPr>
          <a:xfrm>
            <a:off x="4869175" y="1595725"/>
            <a:ext cx="3870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492" name="Google Shape;492;p64"/>
          <p:cNvGraphicFramePr/>
          <p:nvPr/>
        </p:nvGraphicFramePr>
        <p:xfrm>
          <a:off x="434550" y="16406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{8D7ADB9C-A5E3-4A0D-A17A-C779468740E8}</a:tableStyleId>
              </a:tblPr>
              <a:tblGrid>
                <a:gridCol w="4127250"/>
                <a:gridCol w="4147650"/>
              </a:tblGrid>
              <a:tr h="290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</a:t>
                      </a:r>
                      <a:endParaRPr b="1" sz="1800">
                        <a:solidFill>
                          <a:schemeClr val="dk1"/>
                        </a:solidFill>
                        <a:highlight>
                          <a:srgbClr val="EF89D2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dk1"/>
                        </a:solidFill>
                        <a:highlight>
                          <a:srgbClr val="EF89D2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 etiquetas de encabezado cuando creas que es pertinente, pero ten en cuenta que si incluyes demasiadas en una página, a los usuarios les costará distinguir de un vistazo dónde comienza o termina cada tema.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Evitar</a:t>
                      </a: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Utilizar demasiadas etiquetas de encabezado en una página.</a:t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Escribir encabezados muy largos.</a:t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Usar etiquetas de encabezado solo para añadir estilo al texto, sin definir una estructura.</a:t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ORGANIZAR LA JERARQUÍA 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DE ARCHIVOS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8" name="Google Shape;49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6"/>
          <p:cNvSpPr txBox="1"/>
          <p:nvPr/>
        </p:nvSpPr>
        <p:spPr>
          <a:xfrm>
            <a:off x="643801" y="44885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ENTIENDE CÓMO UTILIZAN LOS BUSCADORES LAS URL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5" name="Google Shape;505;p66"/>
          <p:cNvSpPr txBox="1"/>
          <p:nvPr/>
        </p:nvSpPr>
        <p:spPr>
          <a:xfrm>
            <a:off x="530700" y="1828200"/>
            <a:ext cx="8082600" cy="23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buscadores necesitan una URL única por fragmento de contenido para poder rastrear e indexar dicho contenido. Deben utilizar URL diferentes para que aparezcan correctamente en la búsqueda.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URL se dividen generalmente en varias secciones distintas: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protocolo://nombredehost/ruta/nombredearchivo?cadenadeconsulta#fragmento</a:t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6" name="Google Shape;506;p66"/>
          <p:cNvSpPr txBox="1"/>
          <p:nvPr/>
        </p:nvSpPr>
        <p:spPr>
          <a:xfrm>
            <a:off x="643800" y="4449525"/>
            <a:ext cx="36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Fuente: </a:t>
            </a:r>
            <a:r>
              <a:rPr lang="es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https://developers.google.com/</a:t>
            </a: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7"/>
          <p:cNvSpPr txBox="1"/>
          <p:nvPr/>
        </p:nvSpPr>
        <p:spPr>
          <a:xfrm>
            <a:off x="643800" y="1310138"/>
            <a:ext cx="77304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ejemplo:</a:t>
            </a:r>
            <a:endParaRPr sz="20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u="sng">
                <a:solidFill>
                  <a:schemeClr val="hlink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https://www.example.com/CalzadoDeportivo/Mujer.htm?talla=8#info</a:t>
            </a:r>
            <a:endParaRPr sz="20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lo general, los fragmentos (en este caso, "#info") identifican a qué parte de la página se desplaza el navegador. Dado que normalmente el contenido es el mismo independientemente del fragmento, los buscadores suelen ignorarlos.</a:t>
            </a:r>
            <a:endParaRPr sz="20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643801" y="40805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ENTIENDE CÓMO UTILIZAN LOS BUSCADORES LAS URL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50" y="1632600"/>
            <a:ext cx="3372099" cy="30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8"/>
          <p:cNvSpPr txBox="1"/>
          <p:nvPr/>
        </p:nvSpPr>
        <p:spPr>
          <a:xfrm>
            <a:off x="643800" y="428625"/>
            <a:ext cx="78564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LA NAVEGACIÓN ES IMPORTANTE PARA LOS BUSCADORES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1" name="Google Shape;521;p68"/>
          <p:cNvSpPr txBox="1"/>
          <p:nvPr/>
        </p:nvSpPr>
        <p:spPr>
          <a:xfrm>
            <a:off x="2643200" y="1738875"/>
            <a:ext cx="6111300" cy="3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7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navegación de un sitio web es importante por </a:t>
            </a:r>
            <a:r>
              <a:rPr b="1" lang="es" sz="17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tres motivos</a:t>
            </a:r>
            <a:r>
              <a:rPr lang="es" sz="17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endParaRPr sz="17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E0FF00"/>
              </a:buClr>
              <a:buSzPts val="1700"/>
              <a:buFont typeface="Didact Gothic"/>
              <a:buChar char="●"/>
            </a:pPr>
            <a:r>
              <a:rPr lang="es" sz="17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Ayuda a los visitantes a</a:t>
            </a:r>
            <a:r>
              <a:rPr b="1" lang="es" sz="17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encontrar rápidamente</a:t>
            </a:r>
            <a:r>
              <a:rPr lang="es" sz="17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contenido que buscan.</a:t>
            </a:r>
            <a:endParaRPr sz="17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700"/>
              <a:buFont typeface="Didact Gothic"/>
              <a:buChar char="●"/>
            </a:pPr>
            <a:r>
              <a:rPr b="1" lang="es" sz="17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Contribuye a que los buscadores comprendan</a:t>
            </a:r>
            <a:r>
              <a:rPr lang="es" sz="17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qué contenido considera importante el webmaster. </a:t>
            </a:r>
            <a:endParaRPr sz="17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700"/>
              <a:buFont typeface="Didact Gothic"/>
              <a:buChar char="●"/>
            </a:pPr>
            <a:r>
              <a:rPr lang="es" sz="17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Aunque los resultados de búsqueda de Google muestran información a nivel de página, a Google también le gusta saber, en términos generales, </a:t>
            </a:r>
            <a:r>
              <a:rPr b="1" lang="es" sz="17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qué función tiene una página en el conjunto del sitio web.</a:t>
            </a:r>
            <a:endParaRPr b="1" sz="17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9"/>
          <p:cNvSpPr txBox="1"/>
          <p:nvPr/>
        </p:nvSpPr>
        <p:spPr>
          <a:xfrm>
            <a:off x="385500" y="516925"/>
            <a:ext cx="83730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PLANIFICA LA NAVEGACIÓN A PARTIR DE LA PÁGINA PRINCIPAL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8" name="Google Shape;528;p69"/>
          <p:cNvSpPr txBox="1"/>
          <p:nvPr/>
        </p:nvSpPr>
        <p:spPr>
          <a:xfrm>
            <a:off x="4101350" y="1845100"/>
            <a:ext cx="49509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Todos los sitios web tienen una página principal o de inicio, que suele ser la página más visitada y el punto de partida de navegación. 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Debes pensar en cómo los visitantes van a ir de la página principal (de inicio), a una página con contenido más específico.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3DFFBC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9" name="Google Shape;52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275" y="2004777"/>
            <a:ext cx="3771775" cy="18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9"/>
          <p:cNvSpPr txBox="1"/>
          <p:nvPr/>
        </p:nvSpPr>
        <p:spPr>
          <a:xfrm>
            <a:off x="1709400" y="4197925"/>
            <a:ext cx="572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¿Recuerdan lo que vimos en la parte de los enlaces?</a:t>
            </a:r>
            <a:r>
              <a:rPr lang="es" sz="1800">
                <a:solidFill>
                  <a:schemeClr val="dk1"/>
                </a:solidFill>
                <a:highlight>
                  <a:srgbClr val="3DFFBC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0"/>
          <p:cNvSpPr txBox="1"/>
          <p:nvPr/>
        </p:nvSpPr>
        <p:spPr>
          <a:xfrm>
            <a:off x="643801" y="5019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UTILIZA “LISTAS DE RUTA DE EXPLORACIÓN”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7" name="Google Shape;537;p70"/>
          <p:cNvSpPr txBox="1"/>
          <p:nvPr/>
        </p:nvSpPr>
        <p:spPr>
          <a:xfrm>
            <a:off x="414738" y="1288938"/>
            <a:ext cx="83145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ruta de exploración (también llamada </a:t>
            </a:r>
            <a:r>
              <a:rPr i="1"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breadcrumb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 es una </a:t>
            </a: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fila de enlaces internos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situada en la parte superior o inferior de una página, que permite a los visitantes volver rápidamente a una sección anterior, o a la página de inicio.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38" name="Google Shape;53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712" y="2752875"/>
            <a:ext cx="7214574" cy="1501125"/>
          </a:xfrm>
          <a:prstGeom prst="rect">
            <a:avLst/>
          </a:prstGeom>
          <a:noFill/>
          <a:ln cap="flat" cmpd="sng" w="28575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SITIO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4" name="Google Shape;54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2"/>
          <p:cNvSpPr txBox="1"/>
          <p:nvPr/>
        </p:nvSpPr>
        <p:spPr>
          <a:xfrm>
            <a:off x="4103700" y="252075"/>
            <a:ext cx="4692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CREA UN MAPA DE NAVEGACIÓN SENCILLA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1" name="Google Shape;551;p72"/>
          <p:cNvSpPr txBox="1"/>
          <p:nvPr/>
        </p:nvSpPr>
        <p:spPr>
          <a:xfrm>
            <a:off x="4103700" y="1667425"/>
            <a:ext cx="46929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mapa de sitio es una página sencilla de un sitio web que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muestra su estructura, 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normalmente consiste en una</a:t>
            </a: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lista jerárquica de las páginas que se incluyen en éste. </a:t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posible que los visitantes la consulten si no pueden encontrar algunas páginas del sitio web. Los buscadores también la visitan.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52" name="Google Shape;552;p72"/>
          <p:cNvPicPr preferRelativeResize="0"/>
          <p:nvPr/>
        </p:nvPicPr>
        <p:blipFill rotWithShape="1">
          <a:blip r:embed="rId4">
            <a:alphaModFix/>
          </a:blip>
          <a:srcRect b="53503" l="0" r="0" t="0"/>
          <a:stretch/>
        </p:blipFill>
        <p:spPr>
          <a:xfrm>
            <a:off x="159400" y="6875"/>
            <a:ext cx="3809609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3"/>
          <p:cNvSpPr txBox="1"/>
          <p:nvPr/>
        </p:nvSpPr>
        <p:spPr>
          <a:xfrm>
            <a:off x="643801" y="4979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SITEMAP PARA BUSCADORES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9" name="Google Shape;559;p73"/>
          <p:cNvSpPr txBox="1"/>
          <p:nvPr/>
        </p:nvSpPr>
        <p:spPr>
          <a:xfrm>
            <a:off x="511500" y="1195688"/>
            <a:ext cx="8121000" cy="3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una página de navegación para los usuarios y un sitemap para los buscadores. 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aprovechar los buscadores, crea un archivo de sitemap en formato XML que incluya todas las URL relevantes del sitio web. De este modo, </a:t>
            </a:r>
            <a:r>
              <a:rPr b="1"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los buscadores descubrirán las páginas.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Utiliza </a:t>
            </a:r>
            <a:r>
              <a:rPr lang="es" sz="18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XML sitemaps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Evitar:</a:t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Que tu página de navegación quede obsoleta o incluya enlaces rotos.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 sólo enumere las páginas sin organizarlas (como ser por tema).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0" name="Google Shape;560;p73"/>
          <p:cNvSpPr txBox="1"/>
          <p:nvPr/>
        </p:nvSpPr>
        <p:spPr>
          <a:xfrm>
            <a:off x="367400" y="4531175"/>
            <a:ext cx="39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Fuente: </a:t>
            </a:r>
            <a:r>
              <a:rPr lang="es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https://developers.google.com/</a:t>
            </a: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74"/>
          <p:cNvSpPr txBox="1"/>
          <p:nvPr/>
        </p:nvSpPr>
        <p:spPr>
          <a:xfrm>
            <a:off x="491100" y="467400"/>
            <a:ext cx="81618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CREA UNA ESTRUCTURA DE DIRECTORIOS SIMPLE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7" name="Google Shape;567;p74"/>
          <p:cNvSpPr txBox="1"/>
          <p:nvPr/>
        </p:nvSpPr>
        <p:spPr>
          <a:xfrm>
            <a:off x="796025" y="1269425"/>
            <a:ext cx="7664100" cy="30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 una estructura de directorios que organice bien el contenido y permita que los visitantes identifiquen dónde se encuentran con facilidad. 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Prueba indicar el tipo de contenido que se incluye en una URL con la estructura de directorios.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Evitar:</a:t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Tener un anidamiento de subdirectorios profundo como ".../dir1/dir2/dir3/dir4/dir5/dir6/página.html".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 nombres de directorios que no tengan relación con el contenido de estos.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CONTENIDO TEXTUAL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3" name="Google Shape;57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6"/>
          <p:cNvSpPr txBox="1"/>
          <p:nvPr/>
        </p:nvSpPr>
        <p:spPr>
          <a:xfrm>
            <a:off x="643801" y="3840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REDACTA TEXTOS FÁCILES DE LEER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0" name="Google Shape;580;p76"/>
          <p:cNvSpPr txBox="1"/>
          <p:nvPr/>
        </p:nvSpPr>
        <p:spPr>
          <a:xfrm>
            <a:off x="671700" y="1269450"/>
            <a:ext cx="7800600" cy="30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los usuarios les gusta el contenido bien escrito y fácil de entender.</a:t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Evitar:</a:t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Redactar texto de mala calidad con errores ortográficos o gramaticales.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Publicar contenido extraño o mal escrito.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Insertar texto en imágenes o vídeos para publicar contenido textual: puede que los usuarios quieran copiar y pegar el texto. En estos casos, los buscadores no pueden leerlo.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7"/>
          <p:cNvSpPr txBox="1"/>
          <p:nvPr/>
        </p:nvSpPr>
        <p:spPr>
          <a:xfrm>
            <a:off x="643801" y="6448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ORGANIZA LOS TEMAS CLARAMENTE 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7" name="Google Shape;587;p77"/>
          <p:cNvSpPr txBox="1"/>
          <p:nvPr/>
        </p:nvSpPr>
        <p:spPr>
          <a:xfrm>
            <a:off x="643800" y="1387925"/>
            <a:ext cx="7806300" cy="3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 recomendamos que organices el contenido para que los usuarios sepan dónde termina un tema y empieza otro, creando una especie de historia. </a:t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dividir el contenido en secciones o bloques lógicos, los usuarios pueden encontrar lo que buscan más rápidamente.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Evitar:</a:t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Escribir grandes cantidades de texto sobre varios temas en una página sin párrafos, subtítulos ni separaciones.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78"/>
          <p:cNvSpPr txBox="1"/>
          <p:nvPr/>
        </p:nvSpPr>
        <p:spPr>
          <a:xfrm>
            <a:off x="643801" y="3733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OPTIMIZA EL CONTENIDO PARA LOS USUARIOS, NO PARA LOS BUSCADORES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4" name="Google Shape;594;p78"/>
          <p:cNvSpPr txBox="1"/>
          <p:nvPr/>
        </p:nvSpPr>
        <p:spPr>
          <a:xfrm>
            <a:off x="602975" y="1544300"/>
            <a:ext cx="8041800" cy="3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Diseña tu sitio web teniendo en cuenta las necesidades de los visitantes y, a la vez, asegúrate de que los buscadores puedan acceder a él fácilmente. </a:t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Evitar:</a:t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Añadir demasiadas palabras clave innecesarias que vayan dirigidas a los buscadores y que puedan molestar o confundir a los usuarios.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Tener bloques de texto como "errores ortográficos frecuentes utilizados para llegar a esta página" que no aportan prácticamente nada a los usuarios.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</a:t>
            </a:r>
            <a:r>
              <a:rPr lang="es" sz="1800">
                <a:highlight>
                  <a:srgbClr val="FFFFFF"/>
                </a:highlight>
                <a:uFill>
                  <a:noFill/>
                </a:u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Ocultar texto a los usuarios de forma engañosa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pero mostrarlo a los buscadores.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9"/>
          <p:cNvSpPr txBox="1"/>
          <p:nvPr/>
        </p:nvSpPr>
        <p:spPr>
          <a:xfrm>
            <a:off x="643800" y="1749075"/>
            <a:ext cx="7856400" cy="30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crear contenido de alta calidad, se necesita gran cantidad de al menos uno de estos factores: tiempo, dedicación, experiencia y talento.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contenido debe ofrecer información precisa, estar redactado de manera clara y ser exhaustivo. 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Evitar:</a:t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Proporcionar contenido insuficiente para cumplir el objetivo de la página.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1" name="Google Shape;601;p79"/>
          <p:cNvSpPr txBox="1"/>
          <p:nvPr/>
        </p:nvSpPr>
        <p:spPr>
          <a:xfrm>
            <a:off x="643801" y="5204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PROPORCIONA SUFICIENTE CONTENIDO SOBRE UN TEMA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OPTIMIZACIÓN MÓVIL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07" name="Google Shape;60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1"/>
          <p:cNvSpPr txBox="1"/>
          <p:nvPr/>
        </p:nvSpPr>
        <p:spPr>
          <a:xfrm>
            <a:off x="643801" y="4386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ELIGE UNA ESTRATEGIA DE 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OPTIMIZACIÓN MÓVIL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4" name="Google Shape;614;p81"/>
          <p:cNvSpPr txBox="1"/>
          <p:nvPr/>
        </p:nvSpPr>
        <p:spPr>
          <a:xfrm>
            <a:off x="707700" y="1616400"/>
            <a:ext cx="77925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Existen varias opciones para optimizar tu sitio web para móviles, y Google admite distintos métodos de implementación: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lang="es" sz="1800">
                <a:highlight>
                  <a:srgbClr val="FFFFFF"/>
                </a:highlight>
                <a:uFill>
                  <a:noFill/>
                </a:u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Diseño web adaptable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(método recomendado y es el que vimos como “diseño responsivo”).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r>
              <a:rPr lang="es" sz="1800">
                <a:highlight>
                  <a:srgbClr val="FFFFFF"/>
                </a:highlight>
                <a:uFill>
                  <a:noFill/>
                </a:u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Publicación dinámica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lang="es" sz="1800">
                <a:highlight>
                  <a:srgbClr val="FFFFFF"/>
                </a:highlight>
                <a:uFill>
                  <a:noFill/>
                </a:u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URL independientes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vez que hayas creado un sitio web optimizado para móviles, usa la </a:t>
            </a:r>
            <a:b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sz="1800">
                <a:highlight>
                  <a:srgbClr val="E0FF00"/>
                </a:highlight>
                <a:uFill>
                  <a:noFill/>
                </a:uFill>
                <a:latin typeface="Helvetica Neue Light"/>
                <a:ea typeface="Helvetica Neue Light"/>
                <a:cs typeface="Helvetica Neue Light"/>
                <a:sym typeface="Helvetica Neue Light"/>
                <a:hlinkClick r:id="rId7"/>
              </a:rPr>
              <a:t>prueba de optimización para móviles de Google</a:t>
            </a: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PROMOCIÓN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20" name="Google Shape;62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83"/>
          <p:cNvSpPr txBox="1"/>
          <p:nvPr/>
        </p:nvSpPr>
        <p:spPr>
          <a:xfrm>
            <a:off x="-1762549" y="40815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REDES SOCIALES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7" name="Google Shape;627;p83"/>
          <p:cNvSpPr txBox="1"/>
          <p:nvPr/>
        </p:nvSpPr>
        <p:spPr>
          <a:xfrm>
            <a:off x="136750" y="999150"/>
            <a:ext cx="40578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sitios web, creados para fomentar la interacción y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el intercambio de información entre usuarios, han facilitado que se relacionen grupos de usuarios con intereses similares y contenido oportuno.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Evitar:</a:t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Promocionar todas las novedades pequeñas; promociona solo las grandes e interesantes.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628" name="Google Shape;62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0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9999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MAPA DE CONCEPTOS CLASE 15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/>
          <p:nvPr/>
        </p:nvSpPr>
        <p:spPr>
          <a:xfrm>
            <a:off x="237500" y="8481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Servidores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0" name="Google Shape;110;p21"/>
          <p:cNvCxnSpPr>
            <a:stCxn id="109" idx="2"/>
          </p:cNvCxnSpPr>
          <p:nvPr/>
        </p:nvCxnSpPr>
        <p:spPr>
          <a:xfrm>
            <a:off x="963950" y="1450578"/>
            <a:ext cx="0" cy="555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1" name="Google Shape;111;p21"/>
          <p:cNvSpPr/>
          <p:nvPr/>
        </p:nvSpPr>
        <p:spPr>
          <a:xfrm>
            <a:off x="2648600" y="2622975"/>
            <a:ext cx="15486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Aspectos a considerar</a:t>
            </a:r>
            <a:endParaRPr b="0" i="0" sz="10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2648593" y="1006728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 un servidor?</a:t>
            </a:r>
            <a:endParaRPr b="0" i="0" sz="10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3" name="Google Shape;113;p21"/>
          <p:cNvCxnSpPr>
            <a:endCxn id="112" idx="1"/>
          </p:cNvCxnSpPr>
          <p:nvPr/>
        </p:nvCxnSpPr>
        <p:spPr>
          <a:xfrm>
            <a:off x="1690393" y="114712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4" name="Google Shape;114;p21"/>
          <p:cNvCxnSpPr>
            <a:endCxn id="115" idx="1"/>
          </p:cNvCxnSpPr>
          <p:nvPr/>
        </p:nvCxnSpPr>
        <p:spPr>
          <a:xfrm>
            <a:off x="1690400" y="1147150"/>
            <a:ext cx="958200" cy="36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5" name="Google Shape;115;p21"/>
          <p:cNvSpPr/>
          <p:nvPr/>
        </p:nvSpPr>
        <p:spPr>
          <a:xfrm>
            <a:off x="2648600" y="1366750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Funcionamiento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5059925" y="1003213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Servidor hardware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7" name="Google Shape;117;p21"/>
          <p:cNvCxnSpPr>
            <a:endCxn id="116" idx="1"/>
          </p:cNvCxnSpPr>
          <p:nvPr/>
        </p:nvCxnSpPr>
        <p:spPr>
          <a:xfrm>
            <a:off x="4101725" y="1143613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8" name="Google Shape;118;p21"/>
          <p:cNvCxnSpPr/>
          <p:nvPr/>
        </p:nvCxnSpPr>
        <p:spPr>
          <a:xfrm>
            <a:off x="4101613" y="1143650"/>
            <a:ext cx="958200" cy="36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9" name="Google Shape;119;p21"/>
          <p:cNvSpPr/>
          <p:nvPr/>
        </p:nvSpPr>
        <p:spPr>
          <a:xfrm>
            <a:off x="5053705" y="1370265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Servidor software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237500" y="20205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Buenas prácticas optimizando imágenes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1" name="Google Shape;121;p21"/>
          <p:cNvCxnSpPr/>
          <p:nvPr/>
        </p:nvCxnSpPr>
        <p:spPr>
          <a:xfrm>
            <a:off x="1690350" y="2327050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2" name="Google Shape;122;p21"/>
          <p:cNvSpPr/>
          <p:nvPr/>
        </p:nvSpPr>
        <p:spPr>
          <a:xfrm>
            <a:off x="2642450" y="2186650"/>
            <a:ext cx="15486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Tamaño de elementos</a:t>
            </a:r>
            <a:endParaRPr b="0" i="0" sz="10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3" name="Google Shape;123;p21"/>
          <p:cNvCxnSpPr/>
          <p:nvPr/>
        </p:nvCxnSpPr>
        <p:spPr>
          <a:xfrm>
            <a:off x="1690350" y="2327050"/>
            <a:ext cx="958200" cy="43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24" name="Google Shape;124;p21"/>
          <p:cNvSpPr/>
          <p:nvPr/>
        </p:nvSpPr>
        <p:spPr>
          <a:xfrm>
            <a:off x="237550" y="31782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SEO: conceptos básicos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5" name="Google Shape;125;p21"/>
          <p:cNvCxnSpPr/>
          <p:nvPr/>
        </p:nvCxnSpPr>
        <p:spPr>
          <a:xfrm>
            <a:off x="964050" y="2622978"/>
            <a:ext cx="0" cy="555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6" name="Google Shape;126;p21"/>
          <p:cNvSpPr/>
          <p:nvPr/>
        </p:nvSpPr>
        <p:spPr>
          <a:xfrm>
            <a:off x="2642551" y="3339075"/>
            <a:ext cx="15486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 SEO?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7" name="Google Shape;127;p21"/>
          <p:cNvCxnSpPr/>
          <p:nvPr/>
        </p:nvCxnSpPr>
        <p:spPr>
          <a:xfrm>
            <a:off x="1690450" y="3464275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28" name="Google Shape;128;p21"/>
          <p:cNvCxnSpPr/>
          <p:nvPr/>
        </p:nvCxnSpPr>
        <p:spPr>
          <a:xfrm>
            <a:off x="4197188" y="3464275"/>
            <a:ext cx="958200" cy="36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29" name="Google Shape;129;p21"/>
          <p:cNvCxnSpPr/>
          <p:nvPr/>
        </p:nvCxnSpPr>
        <p:spPr>
          <a:xfrm>
            <a:off x="4197200" y="3464263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0" name="Google Shape;130;p21"/>
          <p:cNvSpPr/>
          <p:nvPr/>
        </p:nvSpPr>
        <p:spPr>
          <a:xfrm>
            <a:off x="5161450" y="3323863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Beneficios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5161450" y="3680363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Dificultades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4"/>
          <p:cNvSpPr txBox="1"/>
          <p:nvPr/>
        </p:nvSpPr>
        <p:spPr>
          <a:xfrm>
            <a:off x="643801" y="3631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LLEGA A LOS USUARIOS DE LA COMUNIDAD RELACIONADA CON TU SITIO WEB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36" name="Google Shape;636;p84"/>
          <p:cNvSpPr txBox="1"/>
          <p:nvPr/>
        </p:nvSpPr>
        <p:spPr>
          <a:xfrm>
            <a:off x="777750" y="1640975"/>
            <a:ext cx="75885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probable que ya haya varios sitios web sobre temáticas similares a la tuya, y estar en contacto con ellos puede resultar útil. 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Los temas más actuales de tu nicho o comunidad, pueden darte ideas para crear contenido u ofrecer buenos recursos a los usuarios.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Evitar:</a:t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Enviar solicitudes a todos los sitios web cuyo contenido esté relacionado con tu área temática para que incluyan enlaces a tu sitio web.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5"/>
          <p:cNvSpPr txBox="1"/>
          <p:nvPr/>
        </p:nvSpPr>
        <p:spPr>
          <a:xfrm>
            <a:off x="643801" y="51215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ANALIZA EL RENDIMIENTO DE BÚSQUEDA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3" name="Google Shape;643;p85"/>
          <p:cNvSpPr txBox="1"/>
          <p:nvPr/>
        </p:nvSpPr>
        <p:spPr>
          <a:xfrm>
            <a:off x="643800" y="1209950"/>
            <a:ext cx="77757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motores de búsqueda principales, incluido Google, proporcionan herramientas gratuitas con las que los webmasters pueden </a:t>
            </a: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analizar el rendimiento de su sitio web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el motor de búsqueda que decidan. En el caso de Google, se trata de </a:t>
            </a:r>
            <a:r>
              <a:rPr b="1" lang="es" sz="1800"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Search Console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Search Console da respuesta a dos preguntas importantes: 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 Light"/>
              <a:buChar char="●"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¿Puede Google encontrar mi contenido? 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 Light"/>
              <a:buChar char="●"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¿Qué rendimiento tiene mi sitio web en los resultados de la Búsqueda de Google?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86"/>
          <p:cNvSpPr txBox="1"/>
          <p:nvPr/>
        </p:nvSpPr>
        <p:spPr>
          <a:xfrm>
            <a:off x="204150" y="467250"/>
            <a:ext cx="87357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🛠 HERRAMIENTAS RECOMENDADAS PARA SEO 🛠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0" name="Google Shape;650;p86"/>
          <p:cNvSpPr txBox="1"/>
          <p:nvPr/>
        </p:nvSpPr>
        <p:spPr>
          <a:xfrm>
            <a:off x="643800" y="1428225"/>
            <a:ext cx="7856400" cy="29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Didact Gothic"/>
              <a:buChar char="●"/>
            </a:pPr>
            <a:r>
              <a:rPr lang="es" sz="18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Wordtracker Scout</a:t>
            </a:r>
            <a:r>
              <a:rPr lang="es" sz="1800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- Extensión de Chrome: Con esta herramienta podemos ver que usan nuestros competidores para mejorar su SEO.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 Light"/>
              <a:buChar char="●"/>
            </a:pPr>
            <a:r>
              <a:rPr lang="es" sz="18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Keyword Shitter</a:t>
            </a:r>
            <a:r>
              <a:rPr lang="es" sz="1800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Nos permite generar keywords útiles para nuestra web según el tema que se vende.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 Light"/>
              <a:buChar char="●"/>
            </a:pPr>
            <a:r>
              <a:rPr lang="es" sz="18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Seoquake</a:t>
            </a:r>
            <a:r>
              <a:rPr lang="es" sz="1800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revisar todos los parámetros de SEO utilizados por una web.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Char char="●"/>
            </a:pPr>
            <a:r>
              <a:rPr lang="es" sz="18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7"/>
              </a:rPr>
              <a:t>SEO Minion </a:t>
            </a:r>
            <a:r>
              <a:rPr lang="es" sz="1800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Extensión de Chrome: P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ermite verificar la optimización SEO de una página web, los enlaces rotos, las vistas previas de SERP y cuenta con una simulación y comparación de SERP internacional.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2222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W3C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56" name="Google Shape;65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8"/>
          <p:cNvSpPr txBox="1"/>
          <p:nvPr/>
        </p:nvSpPr>
        <p:spPr>
          <a:xfrm>
            <a:off x="643801" y="5098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OBJETIVOS DEL W3C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62" name="Google Shape;66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88"/>
          <p:cNvSpPr txBox="1"/>
          <p:nvPr/>
        </p:nvSpPr>
        <p:spPr>
          <a:xfrm>
            <a:off x="785700" y="1207675"/>
            <a:ext cx="75726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W3C, World Wide Web Consortium, tiene como misión guiar la web a través de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desarrollar estándares, protocolos y pautas que aseguren el crecimiento de la web a largo plazo.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664" name="Google Shape;66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4551" y="3072050"/>
            <a:ext cx="2245530" cy="140044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88"/>
          <p:cNvSpPr txBox="1"/>
          <p:nvPr/>
        </p:nvSpPr>
        <p:spPr>
          <a:xfrm>
            <a:off x="1040950" y="2917875"/>
            <a:ext cx="48168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🪐  Web para todo el mundo.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📲  Web desde cualquier dispositivo.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👫  Web de los Autores y Consumidores.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📈  Web de los Datos y Servicios.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👊  Web de Confianza.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66" name="Google Shape;666;p88"/>
          <p:cNvSpPr txBox="1"/>
          <p:nvPr/>
        </p:nvSpPr>
        <p:spPr>
          <a:xfrm>
            <a:off x="1191900" y="2416615"/>
            <a:ext cx="71664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principios en los que se fundamenta la misión y visión son: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9"/>
          <p:cNvSpPr txBox="1"/>
          <p:nvPr/>
        </p:nvSpPr>
        <p:spPr>
          <a:xfrm>
            <a:off x="643801" y="4377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UN POCO MÁS DE LOS PRINCIPIOS</a:t>
            </a:r>
            <a:endParaRPr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72" name="Google Shape;67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89"/>
          <p:cNvSpPr txBox="1"/>
          <p:nvPr/>
        </p:nvSpPr>
        <p:spPr>
          <a:xfrm>
            <a:off x="451025" y="1284300"/>
            <a:ext cx="8262600" cy="27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Recordando la importancia que tiene la web en la educación y el desarrollo de las personas, el W3C considera que todos tienen que tener acceso a ella, generando iniciativas de accesibilidad y fomentando internacionalización.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esta forma, se está ayudando a que personas no sean privadas de los beneficios, ya sea por contar con algún tipo de discapacidad o debido a la barrera del lenguaje.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Además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promueve la generación de contenido responsive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ya que el de dispositivo que tengas no debería ser un limitante para llegar a la web, y las ventajas que la misma trae.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0"/>
          <p:cNvSpPr txBox="1"/>
          <p:nvPr/>
        </p:nvSpPr>
        <p:spPr>
          <a:xfrm>
            <a:off x="643801" y="5019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ACCESIBILIDAD EN LA WEB</a:t>
            </a:r>
            <a:endParaRPr sz="3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79" name="Google Shape;67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90"/>
          <p:cNvSpPr txBox="1"/>
          <p:nvPr/>
        </p:nvSpPr>
        <p:spPr>
          <a:xfrm>
            <a:off x="786450" y="1199725"/>
            <a:ext cx="7571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Dedicando un párrafo aparte a la accesibilidad, no solo quienes podemos o sabemos leer usamos la web.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Personas con capacidades diferentes hacen uso constante de los recursos a los que estamos tan acostumbrados de internet. </a:t>
            </a:r>
            <a:b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1" name="Google Shape;68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0525" y="3043538"/>
            <a:ext cx="1267025" cy="12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90"/>
          <p:cNvSpPr txBox="1"/>
          <p:nvPr/>
        </p:nvSpPr>
        <p:spPr>
          <a:xfrm>
            <a:off x="837425" y="2778088"/>
            <a:ext cx="6149100" cy="17979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Algunas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buenas prácticas accesibles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incluyen el uso de atributos como alt, aria y role, generación de subtítulos para videos, transcripciones para audios, tamaños apropiados para elementos web interactivos y un buen contraste de color, entre otros.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1"/>
          <p:cNvSpPr txBox="1"/>
          <p:nvPr/>
        </p:nvSpPr>
        <p:spPr>
          <a:xfrm>
            <a:off x="643801" y="3158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UN POCO MÁS DE LA VISIÓN</a:t>
            </a:r>
            <a:endParaRPr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88" name="Google Shape;68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91"/>
          <p:cNvSpPr txBox="1"/>
          <p:nvPr/>
        </p:nvSpPr>
        <p:spPr>
          <a:xfrm>
            <a:off x="531150" y="1341200"/>
            <a:ext cx="8081700" cy="27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web nació como un espacio de comunicación, y durante mucho tiempo la gente "solo leía".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Ésto no puede ser más diferente hoy, dado que la gente genera y consume contenido. Por este motivo, se generaron patrones y arquitecturas de diseño, y se han creado enormes repositorios de datos y servicios, siendo importante saber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distinguir y comprender los requisitos de cada uno.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Además, la naturaleza social de nuestras relaciones, ha llevado a interacciones cada vez más complejas, que incluso pueden ser sólo digitales, por lo que la </a:t>
            </a: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confianza y seguridad son fundamentales para construir hacia adelante.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2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SASS II + SEO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5" name="Google Shape;695;p92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Aplicar un mapa, un mixin y un extend en nuestro proyecto. Realizar las modificaciones necesarias para mejorar el SEO en nuestro sitio.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96" name="Google Shape;69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92"/>
          <p:cNvSpPr/>
          <p:nvPr/>
        </p:nvSpPr>
        <p:spPr>
          <a:xfrm>
            <a:off x="4879825" y="877350"/>
            <a:ext cx="479400" cy="4794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 b="1" i="0" sz="1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3" name="Google Shape;703;p93"/>
          <p:cNvGraphicFramePr/>
          <p:nvPr/>
        </p:nvGraphicFramePr>
        <p:xfrm>
          <a:off x="153263" y="10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{E331200F-1829-4591-923E-1FEFEF82CDBD}</a:tableStyleId>
              </a:tblPr>
              <a:tblGrid>
                <a:gridCol w="2945825"/>
                <a:gridCol w="3822275"/>
                <a:gridCol w="2069375"/>
              </a:tblGrid>
              <a:tr h="48830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APLICAR SEO A NUESTRA PÁGINA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9311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archivos HTML y documento de Google Doc. D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ebe tener el nombre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carpeta en formato zip o rar con el/los archivos HTML. Revisar que el documento tenga permisos para el acceso.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3671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s" sz="2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s" sz="1700" u="none" cap="none" strike="noStrike"/>
                        <a:t>&gt;&gt;</a:t>
                      </a:r>
                      <a:r>
                        <a:rPr b="1" lang="es" sz="1700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" sz="17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" sz="17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Aplicar un mapa, un mixin y un extend para modificar cualquier elemento de nuestro sitio. Realizar las modificaciones necesarias para mejorar el SEO en nuestro sitio.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" sz="1700" u="none" cap="none" strike="noStrike"/>
                        <a:t>&gt;&gt;</a:t>
                      </a: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Declarar un mapa y utilizar un map-get. Extender una clase base y modificarla. Generar un mixin para reutilizar código.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Suma keywords, descripción, títulos y encabezado a todas las páginas de tu sitio.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Explica en un Google Doc los cambios realizados en el punto anterior, por ejemplo: 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“Agregué estas keywords”, “cambié estos títulos”</a:t>
                      </a:r>
                      <a:endParaRPr i="1"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700" u="none" cap="none" strike="noStrike"/>
                        <a:t>&gt;&gt;Ejemplo:</a:t>
                      </a:r>
                      <a:endParaRPr b="1" sz="17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u="sng">
                          <a:solidFill>
                            <a:srgbClr val="1155CC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Carpeta comprimida con mi sitio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/ </a:t>
                      </a:r>
                      <a:r>
                        <a:rPr lang="es" sz="1600" u="sng">
                          <a:solidFill>
                            <a:srgbClr val="1155CC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Documento explicativo del SEO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01700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 u="none" cap="none" strike="noStrike">
                        <a:solidFill>
                          <a:srgbClr val="4D515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704" name="Google Shape;704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73537" y="10242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3609600" y="1202750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2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22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22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22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3" name="Google Shape;14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/>
          <p:nvPr/>
        </p:nvSpPr>
        <p:spPr>
          <a:xfrm>
            <a:off x="1208850" y="12398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22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22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22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9" name="Google Shape;14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15784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3" name="Google Shape;153;p22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" name="Google Shape;154;p22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22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p22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7" name="Google Shape;15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38644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1373400" y="1760963"/>
            <a:ext cx="1905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SASS II</a:t>
            </a:r>
            <a:endParaRPr b="1"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3735600" y="1760963"/>
            <a:ext cx="1905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Servidores y SEO para tu sitio</a:t>
            </a:r>
            <a:endParaRPr b="1"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1785375" y="2430875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9575" y="2450300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16963" y="3011462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6640638" y="2992038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TERCERA ENTREGA DEL PROYECTO FINAL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16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6174000" y="1760963"/>
            <a:ext cx="1905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Subida al Servidor</a:t>
            </a:r>
            <a:endParaRPr b="1"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4121563" y="24821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SASS II + SEO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4413" y="2479538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>
            <a:off x="6585975" y="2430875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0175" y="2450300"/>
            <a:ext cx="365625" cy="3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4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711" name="Google Shape;711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5"/>
          <p:cNvSpPr txBox="1"/>
          <p:nvPr/>
        </p:nvSpPr>
        <p:spPr>
          <a:xfrm>
            <a:off x="1310675" y="2758325"/>
            <a:ext cx="671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TE INVITAMOS A QUE COMPLEMENTES LA CLASE CON LOS SIGUIENTES CODERTIPS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17" name="Google Shape;717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8725" y="118592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6"/>
          <p:cNvSpPr txBox="1"/>
          <p:nvPr/>
        </p:nvSpPr>
        <p:spPr>
          <a:xfrm>
            <a:off x="541200" y="2404700"/>
            <a:ext cx="80616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Webinar cómo hacer una página web | Webinar Desarrollo Web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CODERHOUSE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 </a:t>
            </a:r>
            <a:r>
              <a:rPr b="1" lang="es" sz="1800" u="sng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https://www.youtube.com/watch?v=QlNeEyeWpyM</a:t>
            </a:r>
            <a:endParaRPr b="0" i="0" sz="1800" u="none" cap="none" strike="noStrik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24" name="Google Shape;724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96"/>
          <p:cNvSpPr/>
          <p:nvPr/>
        </p:nvSpPr>
        <p:spPr>
          <a:xfrm>
            <a:off x="1221525" y="101655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96"/>
          <p:cNvSpPr txBox="1"/>
          <p:nvPr/>
        </p:nvSpPr>
        <p:spPr>
          <a:xfrm>
            <a:off x="2577375" y="1209575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VIDEOS Y PODCASTS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27" name="Google Shape;727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4234" y="1279240"/>
            <a:ext cx="545131" cy="54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07937" y="1252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97"/>
          <p:cNvSpPr txBox="1"/>
          <p:nvPr/>
        </p:nvSpPr>
        <p:spPr>
          <a:xfrm>
            <a:off x="959875" y="2610600"/>
            <a:ext cx="722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¿QUIERES SABER MÁS? TE DEJAMOS MATERIAL AMPLIADO DE LA CLASE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34" name="Google Shape;734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8713" y="10257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8"/>
          <p:cNvSpPr txBox="1"/>
          <p:nvPr/>
        </p:nvSpPr>
        <p:spPr>
          <a:xfrm>
            <a:off x="2244925" y="1734450"/>
            <a:ext cx="64581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lang="es" sz="1800" u="sng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Escanea tu web para SEO (alternativa 1)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GTmetrix</a:t>
            </a:r>
            <a:endParaRPr b="1" i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lang="es" sz="1800" u="sng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Escanea tu web para SEO (alternativa 2)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Screamingfrog</a:t>
            </a:r>
            <a:endParaRPr b="1" i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s" sz="1800" u="sng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Simulador de tags SEO (alternativa 1)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Mangools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lang="es" sz="1800" u="sng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Simulador de tags SEO (alternativa 2)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HEY META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41" name="Google Shape;741;p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98"/>
          <p:cNvSpPr/>
          <p:nvPr/>
        </p:nvSpPr>
        <p:spPr>
          <a:xfrm>
            <a:off x="959225" y="173445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9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21934" y="1997140"/>
            <a:ext cx="545131" cy="545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9"/>
          <p:cNvSpPr txBox="1"/>
          <p:nvPr/>
        </p:nvSpPr>
        <p:spPr>
          <a:xfrm>
            <a:off x="1956450" y="1253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50" name="Google Shape;750;p99"/>
          <p:cNvSpPr txBox="1"/>
          <p:nvPr/>
        </p:nvSpPr>
        <p:spPr>
          <a:xfrm>
            <a:off x="2180400" y="2242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el funcionamiento de los servidores.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Aplicar seguridad al sitio.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las reglas básicas para mantener el SEO.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0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756" name="Google Shape;756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62" name="Google Shape;76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/>
        </p:nvSpPr>
        <p:spPr>
          <a:xfrm>
            <a:off x="809550" y="1572950"/>
            <a:ext cx="75249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GUIÓN DE LA CLASE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Accede al material complementario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aquí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725" y="4476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8800" y="2644125"/>
            <a:ext cx="2286400" cy="208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